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4"/>
  </p:sldMasterIdLst>
  <p:notesMasterIdLst>
    <p:notesMasterId r:id="rId25"/>
  </p:notesMasterIdLst>
  <p:sldIdLst>
    <p:sldId id="256" r:id="rId5"/>
    <p:sldId id="258" r:id="rId6"/>
    <p:sldId id="257" r:id="rId7"/>
    <p:sldId id="264" r:id="rId8"/>
    <p:sldId id="269" r:id="rId9"/>
    <p:sldId id="259" r:id="rId10"/>
    <p:sldId id="260" r:id="rId11"/>
    <p:sldId id="261" r:id="rId12"/>
    <p:sldId id="263" r:id="rId13"/>
    <p:sldId id="262" r:id="rId14"/>
    <p:sldId id="265" r:id="rId15"/>
    <p:sldId id="267" r:id="rId16"/>
    <p:sldId id="268" r:id="rId17"/>
    <p:sldId id="270" r:id="rId18"/>
    <p:sldId id="273" r:id="rId19"/>
    <p:sldId id="274" r:id="rId20"/>
    <p:sldId id="266" r:id="rId21"/>
    <p:sldId id="275" r:id="rId22"/>
    <p:sldId id="271" r:id="rId23"/>
    <p:sldId id="272"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s, Kimberly B. (CDC/OID/NCEZID)" initials="RKB(" lastIdx="2" clrIdx="0">
    <p:extLst>
      <p:ext uri="{19B8F6BF-5375-455C-9EA6-DF929625EA0E}">
        <p15:presenceInfo xmlns:p15="http://schemas.microsoft.com/office/powerpoint/2012/main" userId="S-1-5-21-1207783550-2075000910-922709458-228301" providerId="AD"/>
      </p:ext>
    </p:extLst>
  </p:cmAuthor>
  <p:cmAuthor id="2" name="Marano, Nina (CDC/DDID/NCEZID/DGMQ)" initials="MN(" lastIdx="1" clrIdx="1">
    <p:extLst>
      <p:ext uri="{19B8F6BF-5375-455C-9EA6-DF929625EA0E}">
        <p15:presenceInfo xmlns:p15="http://schemas.microsoft.com/office/powerpoint/2012/main" userId="S-1-5-21-1207783550-2075000910-922709458-191257" providerId="AD"/>
      </p:ext>
    </p:extLst>
  </p:cmAuthor>
  <p:cmAuthor id="3" name="Cohen, Nicole (Nicky) (CDC/OID/NCEZID)" initials="NC" lastIdx="16" clrIdx="2">
    <p:extLst>
      <p:ext uri="{19B8F6BF-5375-455C-9EA6-DF929625EA0E}">
        <p15:presenceInfo xmlns:p15="http://schemas.microsoft.com/office/powerpoint/2012/main" userId="Cohen, Nicole (Nicky) (CDC/OID/NCEZID)" providerId="None"/>
      </p:ext>
    </p:extLst>
  </p:cmAuthor>
  <p:cmAuthor id="4" name="Bender, Cristel (CDC/DDID/NCEZID/DGMQ)" initials="BC(" lastIdx="3" clrIdx="3">
    <p:extLst>
      <p:ext uri="{19B8F6BF-5375-455C-9EA6-DF929625EA0E}">
        <p15:presenceInfo xmlns:p15="http://schemas.microsoft.com/office/powerpoint/2012/main" userId="S::prp7@cdc.gov::446a2aca-766d-40de-a68f-3a44d1e64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75422" autoAdjust="0"/>
  </p:normalViewPr>
  <p:slideViewPr>
    <p:cSldViewPr snapToGrid="0">
      <p:cViewPr varScale="1">
        <p:scale>
          <a:sx n="42" d="100"/>
          <a:sy n="42" d="100"/>
        </p:scale>
        <p:origin x="1508"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Now we will discuss the detailed steps in conducting an ill traveler risk assessment, but we are going to split the lesson up into two parts. This first part will discuss how you prepare for an ill passenger risk assessment and the initial steps you take.</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let’s go through an example of items in a go-bag. The go-bag pictured here on this slide is an example from CDC but go-bags can be any bag you want them to be.</a:t>
            </a:r>
          </a:p>
          <a:p>
            <a:endParaRPr lang="en-US" baseline="0" dirty="0"/>
          </a:p>
          <a:p>
            <a:r>
              <a:rPr lang="en-US" baseline="0" dirty="0"/>
              <a:t>Next we have a risk evaluation form—it’s a form that features some prompts or questions for you to ask and a space to answer them. We will review this in detail soon.</a:t>
            </a:r>
          </a:p>
          <a:p>
            <a:endParaRPr lang="en-US" baseline="0" dirty="0"/>
          </a:p>
          <a:p>
            <a:r>
              <a:rPr lang="en-US" baseline="0" dirty="0"/>
              <a:t>Next, we need writing utensils for the risk evaluation forms—pen or pencil.</a:t>
            </a:r>
          </a:p>
          <a:p>
            <a:endParaRPr lang="en-US" baseline="0" dirty="0"/>
          </a:p>
          <a:p>
            <a:r>
              <a:rPr lang="en-US" baseline="0" dirty="0"/>
              <a:t>We need gloves the most basic of PPE and something we can quickly utilize.</a:t>
            </a:r>
          </a:p>
          <a:p>
            <a:endParaRPr lang="en-US" baseline="0" dirty="0"/>
          </a:p>
          <a:p>
            <a:r>
              <a:rPr lang="en-US" baseline="0" dirty="0"/>
              <a:t>In some situations you may need a gown or apron. While this is more advanced PPE, if you perform secondary risk assessments in different areas and need quick access to a gown, it can be in the bag.</a:t>
            </a:r>
          </a:p>
          <a:p>
            <a:endParaRPr lang="en-US" baseline="0" dirty="0"/>
          </a:p>
          <a:p>
            <a:r>
              <a:rPr lang="en-US" baseline="0" dirty="0"/>
              <a:t>You also need a facemask—a surgical mask or a respirator. Only use a respirator if you have been fit tested. You may even need in this primary assessments, so this is important to put in the bag.</a:t>
            </a:r>
          </a:p>
          <a:p>
            <a:endParaRPr lang="en-US" baseline="0" dirty="0"/>
          </a:p>
          <a:p>
            <a:r>
              <a:rPr lang="en-US" baseline="0" dirty="0"/>
              <a:t>Some go bags like this one feature goggles or a face shield, but this is pretty advanced. This is almost exclusively used during secondary assessments.</a:t>
            </a:r>
          </a:p>
          <a:p>
            <a:endParaRPr lang="en-US" baseline="0" dirty="0"/>
          </a:p>
          <a:p>
            <a:r>
              <a:rPr lang="en-US" baseline="0" dirty="0"/>
              <a:t>Hand sanitizer is always good to carry, even on a personal level. If you have it in your  bag and you are away from handwashing facilities, this can help you.</a:t>
            </a:r>
          </a:p>
          <a:p>
            <a:endParaRPr lang="en-US" baseline="0" dirty="0"/>
          </a:p>
          <a:p>
            <a:r>
              <a:rPr lang="en-US" baseline="0" dirty="0"/>
              <a:t>A non-contact thermometer is very important to carry for use during a primary assessment, where you may be located anywhere at the POE. This is easy to pack in the bag.</a:t>
            </a:r>
          </a:p>
          <a:p>
            <a:endParaRPr lang="en-US" baseline="0" dirty="0"/>
          </a:p>
          <a:p>
            <a:r>
              <a:rPr lang="en-US" baseline="0" dirty="0"/>
              <a:t>And finally, two things important to carry are a mobile phone and business cards or identification! </a:t>
            </a:r>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a:p>
        </p:txBody>
      </p:sp>
    </p:spTree>
    <p:extLst>
      <p:ext uri="{BB962C8B-B14F-4D97-AF65-F5344CB8AC3E}">
        <p14:creationId xmlns:p14="http://schemas.microsoft.com/office/powerpoint/2010/main" val="1056734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saw</a:t>
            </a:r>
            <a:r>
              <a:rPr lang="en-US" baseline="0" dirty="0"/>
              <a:t> that PPE was heavily featured in that example go-bag on the last slide. So before we get into the details of the risk assessment, let’s review some of the material we covered yesterday, as it dictates how you start your risk assessment.</a:t>
            </a:r>
          </a:p>
          <a:p>
            <a:endParaRPr lang="en-US" baseline="0" dirty="0"/>
          </a:p>
          <a:p>
            <a:r>
              <a:rPr lang="en-US" baseline="0" dirty="0"/>
              <a:t>For a primary, or initial  assessment—maybe someone you find sick in the middle of the POE, or when you respond on board the ship or plane or bus, you don’t have access to much. Gloves you should ALWAYS wear during assessments—no exceptions. If it is available at the time and there is any fever or concern that a respiratory condition is involved, you need to don a facemask of some sort, either a </a:t>
            </a:r>
            <a:r>
              <a:rPr lang="en-US" b="1" baseline="0" dirty="0"/>
              <a:t>surgical mask</a:t>
            </a:r>
            <a:r>
              <a:rPr lang="en-US" baseline="0" dirty="0"/>
              <a:t> or a N95 respirator.</a:t>
            </a:r>
          </a:p>
          <a:p>
            <a:endParaRPr lang="en-US" baseline="0" dirty="0"/>
          </a:p>
          <a:p>
            <a:r>
              <a:rPr lang="en-US" baseline="0" dirty="0"/>
              <a:t>For a secondary assessment, more PPE is needed. Don the PPE we already mentioned, but also include a gown. If available and bodily fluids are a concern, use a face shield or goggles and boots or shoe covers.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a:p>
        </p:txBody>
      </p:sp>
    </p:spTree>
    <p:extLst>
      <p:ext uri="{BB962C8B-B14F-4D97-AF65-F5344CB8AC3E}">
        <p14:creationId xmlns:p14="http://schemas.microsoft.com/office/powerpoint/2010/main" val="2564349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go</a:t>
            </a:r>
            <a:r>
              <a:rPr lang="en-US" baseline="0" dirty="0"/>
              <a:t> over an example of a risk assessment form in detail, but essentially, there are 5 categories of questions you ask during a risk assessment. </a:t>
            </a:r>
          </a:p>
          <a:p>
            <a:endParaRPr lang="en-US" baseline="0" dirty="0"/>
          </a:p>
          <a:p>
            <a:r>
              <a:rPr lang="en-US" baseline="0" dirty="0"/>
              <a:t>What are their </a:t>
            </a:r>
            <a:r>
              <a:rPr lang="en-US" b="1" baseline="0" dirty="0"/>
              <a:t>current signs and symptoms</a:t>
            </a:r>
            <a:r>
              <a:rPr lang="en-US" baseline="0" dirty="0"/>
              <a:t>? You can tell this from viewing them but also asking them how they are feeling. Also make sure to ask when their symptoms started. </a:t>
            </a:r>
          </a:p>
          <a:p>
            <a:endParaRPr lang="en-US" baseline="0" dirty="0"/>
          </a:p>
          <a:p>
            <a:r>
              <a:rPr lang="en-US" baseline="0" dirty="0"/>
              <a:t>You want to know their </a:t>
            </a:r>
            <a:r>
              <a:rPr lang="en-US" b="1" baseline="0" dirty="0"/>
              <a:t>medical history</a:t>
            </a:r>
            <a:r>
              <a:rPr lang="en-US" baseline="0" dirty="0"/>
              <a:t>. What does this mean? It means asking about any relevant chronic illnesses they have or issues they have because it may impact your </a:t>
            </a:r>
            <a:r>
              <a:rPr lang="en-US" strike="sngStrike" baseline="0" dirty="0"/>
              <a:t>clinical diagnosis </a:t>
            </a:r>
            <a:r>
              <a:rPr lang="en-US" u="sng" strike="noStrike" baseline="0" dirty="0"/>
              <a:t>assessment.</a:t>
            </a:r>
            <a:r>
              <a:rPr lang="en-US" baseline="0" dirty="0"/>
              <a:t> This also includes any relevant vaccinations. Asking about vaccines is very important, particularly for priority diseases like measles, meningitis, and yellow fever.</a:t>
            </a:r>
          </a:p>
          <a:p>
            <a:endParaRPr lang="en-US" baseline="0" dirty="0"/>
          </a:p>
          <a:p>
            <a:r>
              <a:rPr lang="en-US" baseline="0" dirty="0"/>
              <a:t>You need two more types of history for the assessment. One is their </a:t>
            </a:r>
            <a:r>
              <a:rPr lang="en-US" b="1" baseline="0" dirty="0"/>
              <a:t>exposure history</a:t>
            </a:r>
            <a:r>
              <a:rPr lang="en-US" baseline="0" dirty="0"/>
              <a:t>—does the person remember any person or animal around them getting sick? </a:t>
            </a:r>
            <a:r>
              <a:rPr lang="en-US" u="sng" baseline="0" dirty="0"/>
              <a:t>Were they bitten or scratched by an animal? </a:t>
            </a:r>
            <a:r>
              <a:rPr lang="en-US" baseline="0" dirty="0"/>
              <a:t>When where they exposed?</a:t>
            </a:r>
          </a:p>
          <a:p>
            <a:endParaRPr lang="en-US" baseline="0" dirty="0"/>
          </a:p>
          <a:p>
            <a:r>
              <a:rPr lang="en-US" baseline="0" dirty="0"/>
              <a:t>Next is their </a:t>
            </a:r>
            <a:r>
              <a:rPr lang="en-US" b="1" baseline="0" dirty="0"/>
              <a:t>travel history</a:t>
            </a:r>
            <a:r>
              <a:rPr lang="en-US" baseline="0" dirty="0"/>
              <a:t>. Ebola taught us this lesson time and time again. Ask where people have been in the last 3 weeks. Why 3 weeks? Well of course it is the maximum incubation period for Ebola but also it is a period of time that includes the incubation period of many illnesses we care about. Can someone tell me what an incubation period is? </a:t>
            </a:r>
            <a:r>
              <a:rPr lang="en-US" i="1" baseline="0" dirty="0"/>
              <a:t>Allow for responses.</a:t>
            </a:r>
            <a:r>
              <a:rPr lang="en-US" i="0" baseline="0" dirty="0"/>
              <a:t> An incubation period is the time between you have been exposed and when you show symptoms of disease. And while a plane is pictured on this slide, it is not just air travel you are worried about—it is </a:t>
            </a:r>
            <a:r>
              <a:rPr lang="en-US" i="0" strike="sngStrike" baseline="0" dirty="0"/>
              <a:t>maritime</a:t>
            </a:r>
            <a:r>
              <a:rPr lang="en-US" i="0" baseline="0" dirty="0"/>
              <a:t> </a:t>
            </a:r>
            <a:r>
              <a:rPr lang="en-US" i="0" u="sng" baseline="0" dirty="0"/>
              <a:t>also ship </a:t>
            </a:r>
            <a:r>
              <a:rPr lang="en-US" i="0" baseline="0" dirty="0"/>
              <a:t>and ground crossing travel.</a:t>
            </a:r>
          </a:p>
          <a:p>
            <a:endParaRPr lang="en-US" i="0" baseline="0" dirty="0"/>
          </a:p>
          <a:p>
            <a:r>
              <a:rPr lang="en-US" i="0" baseline="0" dirty="0"/>
              <a:t>Don’t forget to ask for some </a:t>
            </a:r>
            <a:r>
              <a:rPr lang="en-US" b="1" i="0" baseline="0" dirty="0"/>
              <a:t>demographics </a:t>
            </a:r>
            <a:r>
              <a:rPr lang="en-US" b="1" i="0" u="sng" baseline="0" dirty="0"/>
              <a:t>and contact information</a:t>
            </a:r>
            <a:r>
              <a:rPr lang="en-US" i="0" u="sng" baseline="0" dirty="0"/>
              <a:t> </a:t>
            </a:r>
            <a:r>
              <a:rPr lang="en-US" i="0" strike="sngStrike" baseline="0" dirty="0"/>
              <a:t>of the person</a:t>
            </a:r>
            <a:r>
              <a:rPr lang="en-US" i="0" baseline="0" dirty="0"/>
              <a:t>.  This is important to record for any necessary follow up you may have to do for surveillance purposes as well as follow up with the health care facility. </a:t>
            </a:r>
            <a:r>
              <a:rPr lang="en-US" i="0" u="sng" baseline="0" dirty="0"/>
              <a:t>Also, try </a:t>
            </a:r>
            <a:r>
              <a:rPr lang="en-US" i="0" baseline="0" dirty="0"/>
              <a:t>to take the person’s name, date of birth, country of residence, and contact information—a phone number is best. If you can manage to also get an emergency contact number, that is great.</a:t>
            </a:r>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a:p>
        </p:txBody>
      </p:sp>
    </p:spTree>
    <p:extLst>
      <p:ext uri="{BB962C8B-B14F-4D97-AF65-F5344CB8AC3E}">
        <p14:creationId xmlns:p14="http://schemas.microsoft.com/office/powerpoint/2010/main" val="1708582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you know</a:t>
            </a:r>
            <a:r>
              <a:rPr lang="en-US" baseline="0" dirty="0"/>
              <a:t> those basic questions and why we ask them, now you can see how they fit on the risk assessment form. </a:t>
            </a:r>
            <a:r>
              <a:rPr lang="en-US" i="1" baseline="0" dirty="0"/>
              <a:t>Go over form in detail with participants, focusing on the signs and symptoms, onset dates, travel information, and exposure history.</a:t>
            </a:r>
          </a:p>
          <a:p>
            <a:endParaRPr lang="en-US" i="1" baseline="0" dirty="0"/>
          </a:p>
          <a:p>
            <a:r>
              <a:rPr lang="en-US" i="1" baseline="0" dirty="0"/>
              <a:t>Note</a:t>
            </a:r>
            <a:r>
              <a:rPr lang="en-US" i="1" baseline="0"/>
              <a:t>: Please substitute </a:t>
            </a:r>
            <a:r>
              <a:rPr lang="en-US" i="1" baseline="0" dirty="0"/>
              <a:t>this sample risk assessment form for the risk assessment form currently in use by the country or POE.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a:p>
        </p:txBody>
      </p:sp>
    </p:spTree>
    <p:extLst>
      <p:ext uri="{BB962C8B-B14F-4D97-AF65-F5344CB8AC3E}">
        <p14:creationId xmlns:p14="http://schemas.microsoft.com/office/powerpoint/2010/main" val="4291235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a:t>
            </a:r>
            <a:r>
              <a:rPr lang="en-US" baseline="0" dirty="0"/>
              <a:t> the list of actions to take during a risk assessment up until the decision-making process. </a:t>
            </a:r>
            <a:r>
              <a:rPr lang="en-US" baseline="0"/>
              <a:t>Donning PPE, </a:t>
            </a:r>
            <a:r>
              <a:rPr lang="en-US" baseline="0" dirty="0"/>
              <a:t>gathering information via the risk assessment form, taking temperature, and as necessary, conducting a brief physical assessment of the ill person. </a:t>
            </a:r>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a:p>
        </p:txBody>
      </p:sp>
    </p:spTree>
    <p:extLst>
      <p:ext uri="{BB962C8B-B14F-4D97-AF65-F5344CB8AC3E}">
        <p14:creationId xmlns:p14="http://schemas.microsoft.com/office/powerpoint/2010/main" val="1105524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physical exam of an ill person is brief—usually less than five minutes. Think about it as a piece of a puzzle to determine if someone poses a public health risk. Ask for physical symptoms that might be a sign of a public health issue. Maybe someone is having </a:t>
            </a:r>
            <a:r>
              <a:rPr lang="en-US" strike="sngStrike" baseline="0" dirty="0"/>
              <a:t>an aversion</a:t>
            </a:r>
            <a:r>
              <a:rPr lang="en-US" b="1" strike="noStrike" baseline="0" dirty="0"/>
              <a:t> sensitivity </a:t>
            </a:r>
            <a:r>
              <a:rPr lang="en-US" baseline="0" dirty="0"/>
              <a:t>to light—this </a:t>
            </a:r>
            <a:r>
              <a:rPr lang="en-US" strike="sngStrike" baseline="0" dirty="0"/>
              <a:t>is</a:t>
            </a:r>
            <a:r>
              <a:rPr lang="en-US" baseline="0" dirty="0"/>
              <a:t> </a:t>
            </a:r>
            <a:r>
              <a:rPr lang="en-US" b="1" baseline="0" dirty="0"/>
              <a:t>can be </a:t>
            </a:r>
            <a:r>
              <a:rPr lang="en-US" baseline="0" dirty="0"/>
              <a:t>a symptom of meningitis. Perhaps they are dizzy or weak, another sign of meningitis or other diseases.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You really want to look for signs of illness that are manifesting physically, such as a rash, a bloody cough, etc.</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a:p>
        </p:txBody>
      </p:sp>
    </p:spTree>
    <p:extLst>
      <p:ext uri="{BB962C8B-B14F-4D97-AF65-F5344CB8AC3E}">
        <p14:creationId xmlns:p14="http://schemas.microsoft.com/office/powerpoint/2010/main" val="3063854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begin the practical exercise</a:t>
            </a:r>
            <a:r>
              <a:rPr lang="en-US" baseline="0" dirty="0"/>
              <a:t> of performing a risk assessment, I want to bring us back to the beginning of the lesson, where we asked you to brainstorm a bit about the purpose of a risk assessment and the things you needed to know before performing one. </a:t>
            </a:r>
          </a:p>
          <a:p>
            <a:endParaRPr lang="en-US" baseline="0" dirty="0"/>
          </a:p>
          <a:p>
            <a:r>
              <a:rPr lang="en-US" i="1" baseline="0" dirty="0"/>
              <a:t>Ask facilitator to bring back flip chart and point out original responses.</a:t>
            </a:r>
          </a:p>
          <a:p>
            <a:endParaRPr lang="en-US" i="1" baseline="0" dirty="0"/>
          </a:p>
          <a:p>
            <a:r>
              <a:rPr lang="en-US" i="0" baseline="0" dirty="0"/>
              <a:t>Has anything changed your mind about your original responses? What have you learned from this lesson that might have changed one of your answers? </a:t>
            </a:r>
            <a:r>
              <a:rPr lang="en-US" i="1" baseline="0" dirty="0"/>
              <a:t>Take responses and discuss. </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a:p>
        </p:txBody>
      </p:sp>
    </p:spTree>
    <p:extLst>
      <p:ext uri="{BB962C8B-B14F-4D97-AF65-F5344CB8AC3E}">
        <p14:creationId xmlns:p14="http://schemas.microsoft.com/office/powerpoint/2010/main" val="2140317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Say that I am notified of a traveler who is presenting symptoms of fever, vomiting and skin rash. I will first grab my go bag, and based on those reported symptoms, I already know to don ______ PPE. I will then ask the patient to come with me to _______ location. Once we are there,  I will conduct a brief physical assessment, which includes _________ (describe steps of physical assessment and what tools you use from the go bag).</a:t>
            </a:r>
          </a:p>
          <a:p>
            <a:r>
              <a:rPr lang="en-US" sz="1200" b="0" i="0" kern="1200" dirty="0">
                <a:solidFill>
                  <a:schemeClr val="tx1"/>
                </a:solidFill>
                <a:effectLst/>
                <a:latin typeface="+mn-lt"/>
                <a:ea typeface="+mn-ea"/>
                <a:cs typeface="+mn-cs"/>
              </a:rPr>
              <a:t> </a:t>
            </a:r>
          </a:p>
          <a:p>
            <a:r>
              <a:rPr lang="en-US" sz="1200" b="0" i="0" kern="1200" dirty="0">
                <a:solidFill>
                  <a:schemeClr val="tx1"/>
                </a:solidFill>
                <a:effectLst/>
                <a:latin typeface="+mn-lt"/>
                <a:ea typeface="+mn-ea"/>
                <a:cs typeface="+mn-cs"/>
              </a:rPr>
              <a:t>Then, I will gather information by asking questions outlined on the risk assessment form. Say that I discover that the traveler has (list some information, perhaps about exposures or medication they have taken, that you would derive from a physical assessment and/or risk assessment form.) I will then proceed with recommending the traveler continues his/her journey OR receives healthcare.”</a:t>
            </a:r>
          </a:p>
          <a:p>
            <a:r>
              <a:rPr lang="en-US" sz="1200" b="0" i="0" kern="1200" dirty="0">
                <a:solidFill>
                  <a:schemeClr val="tx1"/>
                </a:solidFill>
                <a:effectLst/>
                <a:latin typeface="+mn-lt"/>
                <a:ea typeface="+mn-ea"/>
                <a:cs typeface="+mn-cs"/>
              </a:rPr>
              <a:t> </a:t>
            </a:r>
          </a:p>
          <a:p>
            <a:r>
              <a:rPr lang="en-US" sz="1200" b="0" i="0" kern="1200" dirty="0">
                <a:solidFill>
                  <a:schemeClr val="tx1"/>
                </a:solidFill>
                <a:effectLst/>
                <a:latin typeface="+mn-lt"/>
                <a:ea typeface="+mn-ea"/>
                <a:cs typeface="+mn-cs"/>
              </a:rPr>
              <a:t>Then, close with a comment such as, “Please note that if the traveler seemed to need immediate care, I would not continue with the risk assessment and would refer them to a healthcare facility right away.”</a:t>
            </a:r>
          </a:p>
        </p:txBody>
      </p:sp>
      <p:sp>
        <p:nvSpPr>
          <p:cNvPr id="4" name="Slide Number Placeholder 3"/>
          <p:cNvSpPr>
            <a:spLocks noGrp="1"/>
          </p:cNvSpPr>
          <p:nvPr>
            <p:ph type="sldNum" sz="quarter" idx="5"/>
          </p:nvPr>
        </p:nvSpPr>
        <p:spPr/>
        <p:txBody>
          <a:bodyPr/>
          <a:lstStyle/>
          <a:p>
            <a:fld id="{712B78C0-3020-4A62-8BB6-53E6219B4317}" type="slidenum">
              <a:rPr lang="en-US" smtClean="0"/>
              <a:t>18</a:t>
            </a:fld>
            <a:endParaRPr lang="en-US"/>
          </a:p>
        </p:txBody>
      </p:sp>
    </p:spTree>
    <p:extLst>
      <p:ext uri="{BB962C8B-B14F-4D97-AF65-F5344CB8AC3E}">
        <p14:creationId xmlns:p14="http://schemas.microsoft.com/office/powerpoint/2010/main" val="40023244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come</a:t>
            </a:r>
            <a:r>
              <a:rPr lang="en-US" baseline="0" dirty="0"/>
              <a:t> back for break, let’s prepare for our group breakout sessions. We have created three illness scenario options. Each group will get the opportunity to act out all three, and each person within the group will have the opportunity to play different roles throughout each scenario.</a:t>
            </a:r>
          </a:p>
          <a:p>
            <a:endParaRPr lang="en-US" baseline="0" dirty="0"/>
          </a:p>
          <a:p>
            <a:r>
              <a:rPr lang="en-US" baseline="0" dirty="0"/>
              <a:t>During each scenario, there are four roles. One person will be the actor, and the actor will get to read their part of the scenario and act out what they read. They cannot share this information with others, although certainly can discuss questions with the facilitator. Another person will be the primary </a:t>
            </a:r>
            <a:r>
              <a:rPr lang="en-US" dirty="0"/>
              <a:t>[</a:t>
            </a:r>
            <a:r>
              <a:rPr lang="en-US" dirty="0">
                <a:solidFill>
                  <a:srgbClr val="FF0000"/>
                </a:solidFill>
              </a:rPr>
              <a:t>POE health agency</a:t>
            </a:r>
            <a:r>
              <a:rPr lang="en-US" dirty="0"/>
              <a:t>] </a:t>
            </a:r>
            <a:r>
              <a:rPr lang="en-US" baseline="0" dirty="0"/>
              <a:t>responder, This is the person asking questions and conducting actions with the actor. A third person acts as a secondary </a:t>
            </a:r>
            <a:r>
              <a:rPr lang="en-US" dirty="0"/>
              <a:t>[</a:t>
            </a:r>
            <a:r>
              <a:rPr lang="en-US" dirty="0">
                <a:solidFill>
                  <a:srgbClr val="FF0000"/>
                </a:solidFill>
              </a:rPr>
              <a:t>POE health agency</a:t>
            </a:r>
            <a:r>
              <a:rPr lang="en-US" dirty="0"/>
              <a:t>] </a:t>
            </a:r>
            <a:r>
              <a:rPr lang="en-US" baseline="0" dirty="0"/>
              <a:t>responder. They will be completing the risk assessment form and can also jump in and ask questions if needed. The last two group members will be observers, who will take detailed notes of what they observed throughout the encounter. Remember those notes, as these two observers are then responsible for debriefing after the scenario is over.</a:t>
            </a:r>
          </a:p>
          <a:p>
            <a:endParaRPr lang="en-US" baseline="0" dirty="0"/>
          </a:p>
          <a:p>
            <a:r>
              <a:rPr lang="en-US" baseline="0" dirty="0"/>
              <a:t>For each subsequent scenarios, we’ll switch roles. Every person will have the opportunity to play at least a responder or an observer role.</a:t>
            </a:r>
          </a:p>
        </p:txBody>
      </p:sp>
      <p:sp>
        <p:nvSpPr>
          <p:cNvPr id="4" name="Slide Number Placeholder 3"/>
          <p:cNvSpPr>
            <a:spLocks noGrp="1"/>
          </p:cNvSpPr>
          <p:nvPr>
            <p:ph type="sldNum" sz="quarter" idx="10"/>
          </p:nvPr>
        </p:nvSpPr>
        <p:spPr/>
        <p:txBody>
          <a:bodyPr/>
          <a:lstStyle/>
          <a:p>
            <a:fld id="{712B78C0-3020-4A62-8BB6-53E6219B4317}" type="slidenum">
              <a:rPr lang="en-US" smtClean="0"/>
              <a:t>19</a:t>
            </a:fld>
            <a:endParaRPr lang="en-US"/>
          </a:p>
        </p:txBody>
      </p:sp>
    </p:spTree>
    <p:extLst>
      <p:ext uri="{BB962C8B-B14F-4D97-AF65-F5344CB8AC3E}">
        <p14:creationId xmlns:p14="http://schemas.microsoft.com/office/powerpoint/2010/main" val="2944702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20</a:t>
            </a:fld>
            <a:endParaRPr lang="en-US"/>
          </a:p>
        </p:txBody>
      </p:sp>
    </p:spTree>
    <p:extLst>
      <p:ext uri="{BB962C8B-B14F-4D97-AF65-F5344CB8AC3E}">
        <p14:creationId xmlns:p14="http://schemas.microsoft.com/office/powerpoint/2010/main" val="655682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get into the objectives for this session, I’d like to ask the group</a:t>
            </a:r>
            <a:r>
              <a:rPr lang="en-US" baseline="0" dirty="0"/>
              <a:t> a question, and we’ll log the responses on our flip chart. </a:t>
            </a:r>
            <a:r>
              <a:rPr lang="en-US" i="1" baseline="0" dirty="0"/>
              <a:t>Ask facilitator to come to flip chart and prepare to write down responses.</a:t>
            </a:r>
          </a:p>
          <a:p>
            <a:endParaRPr lang="en-US" i="1" baseline="0" dirty="0"/>
          </a:p>
          <a:p>
            <a:r>
              <a:rPr lang="en-US" i="0" baseline="0" dirty="0"/>
              <a:t>Please raise your hands and do not yell out responses. Tell me….what are the purposes of an ill </a:t>
            </a:r>
            <a:r>
              <a:rPr lang="en-US" i="0" strike="sngStrike" baseline="0" dirty="0"/>
              <a:t>passenger</a:t>
            </a:r>
            <a:r>
              <a:rPr lang="en-US" i="0" baseline="0" dirty="0"/>
              <a:t> </a:t>
            </a:r>
            <a:r>
              <a:rPr lang="en-US" b="1" i="0" baseline="0" dirty="0"/>
              <a:t>traveler</a:t>
            </a:r>
            <a:r>
              <a:rPr lang="en-US" i="0" baseline="0" dirty="0"/>
              <a:t> risk assessment? Why do we do it? </a:t>
            </a:r>
            <a:r>
              <a:rPr lang="en-US" i="1" baseline="0" dirty="0"/>
              <a:t>Take responses; have facilitator write them on flip chart.</a:t>
            </a:r>
          </a:p>
          <a:p>
            <a:endParaRPr lang="en-US" i="1" baseline="0" dirty="0"/>
          </a:p>
          <a:p>
            <a:r>
              <a:rPr lang="en-US" i="0" baseline="0" dirty="0"/>
              <a:t>Now, a second question. What are some things you need to know before performing an ill </a:t>
            </a:r>
            <a:r>
              <a:rPr lang="en-US" i="0" strike="sngStrike" baseline="0" dirty="0"/>
              <a:t>passenger</a:t>
            </a:r>
            <a:r>
              <a:rPr lang="en-US" i="0" baseline="0" dirty="0"/>
              <a:t> </a:t>
            </a:r>
            <a:r>
              <a:rPr lang="en-US" b="1" i="0" baseline="0" dirty="0"/>
              <a:t>traveler</a:t>
            </a:r>
            <a:r>
              <a:rPr lang="en-US" i="0" baseline="0" dirty="0"/>
              <a:t> risk assessment?</a:t>
            </a:r>
            <a:r>
              <a:rPr lang="en-US" i="1" baseline="0" dirty="0"/>
              <a:t> Take responses; have facilitator write them on flip chart.</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422789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review the learning</a:t>
            </a:r>
            <a:r>
              <a:rPr lang="en-US" baseline="0" dirty="0"/>
              <a:t> objectives for this session. </a:t>
            </a:r>
          </a:p>
          <a:p>
            <a:endParaRPr lang="en-US" baseline="0" dirty="0"/>
          </a:p>
          <a:p>
            <a:r>
              <a:rPr lang="en-US" baseline="0" dirty="0"/>
              <a:t>How do you receive that initial notification that </a:t>
            </a:r>
            <a:r>
              <a:rPr lang="en-US" b="1" baseline="0" dirty="0"/>
              <a:t>a traveler </a:t>
            </a:r>
            <a:r>
              <a:rPr lang="en-US" baseline="0" dirty="0"/>
              <a:t>is ill? When you do, where do you go to meet the person or conduct the assessment? What do you bring with you? What questions do you ask? What actions do you perform?</a:t>
            </a:r>
          </a:p>
          <a:p>
            <a:endParaRPr lang="en-US" baseline="0" dirty="0"/>
          </a:p>
          <a:p>
            <a:r>
              <a:rPr lang="en-US" baseline="0" dirty="0"/>
              <a:t>We’ll cover this all today and we’ll end the morning with breaking into our groups and demonstrating these actions.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3612194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Let’s go back to our brainstorming</a:t>
            </a:r>
            <a:r>
              <a:rPr lang="en-US" i="0" baseline="0" dirty="0"/>
              <a:t> activity earlier. What is the purpose of a risk assessment? Does it have multiple purposes?</a:t>
            </a:r>
          </a:p>
          <a:p>
            <a:endParaRPr lang="en-US" i="0" baseline="0" dirty="0"/>
          </a:p>
          <a:p>
            <a:r>
              <a:rPr lang="en-US" i="0" baseline="0" dirty="0"/>
              <a:t>Yes. While a primary purpose is to determine whether a person presents a risk of infectious disease spread and doing your best to mitigate that spread, you also are responsible for providing limited case to the person, including referring them to healthcare facility, as needed.</a:t>
            </a:r>
          </a:p>
          <a:p>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2715503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But let’s hear from you. Can you recall a memorable risk assessment you performed in the last year? How did you get notified? What did you do? What was the result? </a:t>
            </a:r>
            <a:endParaRPr lang="en-US" i="0" dirty="0"/>
          </a:p>
          <a:p>
            <a:endParaRPr lang="en-US" i="1" dirty="0"/>
          </a:p>
          <a:p>
            <a:r>
              <a:rPr lang="en-US" i="1" baseline="0" dirty="0"/>
              <a:t>Elicit stories from the participants on a recent memorable risk assessment (10-15 minutes total).</a:t>
            </a:r>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3595058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let’s start</a:t>
            </a:r>
            <a:r>
              <a:rPr lang="en-US" baseline="0" dirty="0"/>
              <a:t> from the beginning. How do you get notified that a traveler may be ill? Well, from a variety of sources.</a:t>
            </a:r>
          </a:p>
          <a:p>
            <a:endParaRPr lang="en-US" baseline="0" dirty="0"/>
          </a:p>
          <a:p>
            <a:r>
              <a:rPr lang="en-US" baseline="0" dirty="0"/>
              <a:t>You could come across it walking around the POE or during enhanced screening activities during an outbreak. </a:t>
            </a:r>
          </a:p>
          <a:p>
            <a:endParaRPr lang="en-US" baseline="0" dirty="0"/>
          </a:p>
          <a:p>
            <a:r>
              <a:rPr lang="en-US" baseline="0" dirty="0"/>
              <a:t>You could receive a notification from an incoming conveyance – an airplane, a ship, or a vehicle at a ground crossing.</a:t>
            </a:r>
          </a:p>
          <a:p>
            <a:endParaRPr lang="en-US" baseline="0" dirty="0"/>
          </a:p>
          <a:p>
            <a:r>
              <a:rPr lang="en-US" baseline="0" dirty="0"/>
              <a:t>Very likely, you could also receive a call from another agency working at the POE—customs, immigration, security, ship agents…and who else? </a:t>
            </a:r>
            <a:r>
              <a:rPr lang="en-US" i="1" baseline="0" dirty="0"/>
              <a:t>Elicit responses from participants. </a:t>
            </a:r>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3782158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baseline="0" dirty="0"/>
          </a:p>
          <a:p>
            <a:r>
              <a:rPr lang="en-US" i="0" baseline="0" dirty="0"/>
              <a:t>These partners should be trained to notify you that someone is ill, and it really falls on you do to that training. Training these partners—most of them who do not work in public health—on simple techniques on how to </a:t>
            </a:r>
            <a:r>
              <a:rPr lang="en-US" b="0" i="0" baseline="0" dirty="0"/>
              <a:t>recognize </a:t>
            </a:r>
            <a:r>
              <a:rPr lang="en-US" b="0" i="0" baseline="0" dirty="0">
                <a:solidFill>
                  <a:srgbClr val="00B050"/>
                </a:solidFill>
              </a:rPr>
              <a:t>a traveler </a:t>
            </a:r>
            <a:r>
              <a:rPr lang="en-US" i="0" baseline="0" dirty="0"/>
              <a:t>is ill and to notify you is very important. If you miss a notification, then the rest of this training doesn’t matter. You may have missed a case of infectious disease. We will discuss in detail some techniques for training non-health partners in a future session.</a:t>
            </a:r>
          </a:p>
          <a:p>
            <a:endParaRPr lang="en-US" i="1" baseline="0" dirty="0"/>
          </a:p>
          <a:p>
            <a:r>
              <a:rPr lang="en-US" dirty="0"/>
              <a:t>This</a:t>
            </a:r>
            <a:r>
              <a:rPr lang="en-US" baseline="0" dirty="0"/>
              <a:t> is an example of a SOP created for non-health partners. Please feel free to use it or adapt it at your POE.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3641336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talk about possibilities</a:t>
            </a:r>
            <a:r>
              <a:rPr lang="en-US" baseline="0" dirty="0"/>
              <a:t> for where an ill </a:t>
            </a:r>
            <a:r>
              <a:rPr lang="en-US" b="0" baseline="0" dirty="0"/>
              <a:t>traveler</a:t>
            </a:r>
            <a:r>
              <a:rPr lang="en-US" baseline="0" dirty="0"/>
              <a:t> risk assessment would take place. Just like who notified you, it depends.</a:t>
            </a:r>
          </a:p>
          <a:p>
            <a:endParaRPr lang="en-US" baseline="0" dirty="0"/>
          </a:p>
          <a:p>
            <a:r>
              <a:rPr lang="en-US" baseline="0" dirty="0"/>
              <a:t>Initial assessments can take place almost anywhere—on </a:t>
            </a:r>
            <a:r>
              <a:rPr lang="en-US" b="0" baseline="0" dirty="0"/>
              <a:t>a </a:t>
            </a:r>
            <a:r>
              <a:rPr lang="en-US" b="0" baseline="0" dirty="0">
                <a:solidFill>
                  <a:srgbClr val="00B050"/>
                </a:solidFill>
              </a:rPr>
              <a:t>plane, ship, or bus</a:t>
            </a:r>
            <a:r>
              <a:rPr lang="en-US" b="0" baseline="0" dirty="0"/>
              <a:t>, </a:t>
            </a:r>
            <a:r>
              <a:rPr lang="en-US" baseline="0" dirty="0"/>
              <a:t>or anywhere at the POE. At this point you have few resources with you, and even worse, you may be in a crowded location where performing a lengthy assessment not only will draw a crowd, but also is not helpful for infection control. </a:t>
            </a:r>
          </a:p>
          <a:p>
            <a:endParaRPr lang="en-US" baseline="0" dirty="0"/>
          </a:p>
          <a:p>
            <a:r>
              <a:rPr lang="en-US" baseline="0" dirty="0"/>
              <a:t>With secondary assessments, you usually have the ability to bring the ill person back to the [POE health agency] clinic or secondary screening area, which affords you a bit more time, more privacy, and more equipment access.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3225301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a:t>
            </a:r>
            <a:r>
              <a:rPr lang="en-US" baseline="0" dirty="0"/>
              <a:t> now. A quick activity. Have you ever heard of a “go bag”? This is just any bag in which you can easily carry essential supplies.</a:t>
            </a:r>
          </a:p>
          <a:p>
            <a:endParaRPr lang="en-US" baseline="0" dirty="0"/>
          </a:p>
          <a:p>
            <a:r>
              <a:rPr lang="en-US" i="1" baseline="0" dirty="0"/>
              <a:t>Ask facilitator to come to front of room and get by flip chart to record responses.</a:t>
            </a:r>
          </a:p>
          <a:p>
            <a:endParaRPr lang="en-US" i="1" baseline="0" dirty="0"/>
          </a:p>
          <a:p>
            <a:r>
              <a:rPr lang="en-US" i="1" baseline="0" dirty="0"/>
              <a:t>Ask participants to raise hands to brainstorm potential items to use in a “go bag” (5 minutes)</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17955451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jpeg"/></Relationships>
</file>

<file path=ppt/slides/_rels/slide1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9.png"/><Relationship Id="rId7"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26.pn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 Id="rId9"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a:t>Conducting an Ill Traveler </a:t>
            </a:r>
            <a:r>
              <a:rPr lang="en-US" b="1"/>
              <a:t>Risk Assessment – Part I</a:t>
            </a:r>
            <a:endParaRPr lang="en-US" b="1" dirty="0"/>
          </a:p>
        </p:txBody>
      </p:sp>
      <p:sp>
        <p:nvSpPr>
          <p:cNvPr id="3" name="Subtitle 2"/>
          <p:cNvSpPr>
            <a:spLocks noGrp="1"/>
          </p:cNvSpPr>
          <p:nvPr>
            <p:ph type="subTitle" idx="1"/>
          </p:nvPr>
        </p:nvSpPr>
        <p:spPr>
          <a:xfrm>
            <a:off x="1154954" y="4777381"/>
            <a:ext cx="8825658" cy="1612131"/>
          </a:xfrm>
        </p:spPr>
        <p:txBody>
          <a:bodyPr>
            <a:normAutofit/>
          </a:bodyPr>
          <a:lstStyle/>
          <a:p>
            <a:r>
              <a:rPr lang="en-US" dirty="0"/>
              <a:t>Master training program</a:t>
            </a:r>
          </a:p>
          <a:p>
            <a:r>
              <a:rPr lang="en-US" dirty="0"/>
              <a:t>[</a:t>
            </a:r>
            <a:r>
              <a:rPr lang="en-US" dirty="0">
                <a:solidFill>
                  <a:srgbClr val="FF0000"/>
                </a:solidFill>
              </a:rPr>
              <a:t>Date</a:t>
            </a:r>
            <a:r>
              <a:rPr lang="en-US" dirty="0"/>
              <a:t>]</a:t>
            </a:r>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9624" y="795897"/>
            <a:ext cx="8761413" cy="706964"/>
          </a:xfrm>
        </p:spPr>
        <p:txBody>
          <a:bodyPr/>
          <a:lstStyle/>
          <a:p>
            <a:r>
              <a:rPr lang="en-US" dirty="0"/>
              <a:t>Materials for ill person risk assessment</a:t>
            </a: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967282" y="1839913"/>
            <a:ext cx="6069806" cy="4046537"/>
          </a:xfrm>
        </p:spPr>
      </p:pic>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grpSp>
        <p:nvGrpSpPr>
          <p:cNvPr id="62" name="Group 61"/>
          <p:cNvGrpSpPr/>
          <p:nvPr/>
        </p:nvGrpSpPr>
        <p:grpSpPr>
          <a:xfrm>
            <a:off x="7520883" y="2185680"/>
            <a:ext cx="4483052" cy="740604"/>
            <a:chOff x="7520883" y="2185680"/>
            <a:chExt cx="4483052" cy="740604"/>
          </a:xfrm>
        </p:grpSpPr>
        <p:cxnSp>
          <p:nvCxnSpPr>
            <p:cNvPr id="11" name="Straight Arrow Connector 10"/>
            <p:cNvCxnSpPr/>
            <p:nvPr/>
          </p:nvCxnSpPr>
          <p:spPr>
            <a:xfrm flipH="1">
              <a:off x="7520883" y="2514090"/>
              <a:ext cx="1608617" cy="412194"/>
            </a:xfrm>
            <a:prstGeom prst="straightConnector1">
              <a:avLst/>
            </a:prstGeom>
            <a:ln w="57150">
              <a:tailEnd type="triangle"/>
            </a:ln>
          </p:spPr>
          <p:style>
            <a:lnRef idx="1">
              <a:schemeClr val="accent3"/>
            </a:lnRef>
            <a:fillRef idx="0">
              <a:schemeClr val="accent3"/>
            </a:fillRef>
            <a:effectRef idx="0">
              <a:schemeClr val="accent3"/>
            </a:effectRef>
            <a:fontRef idx="minor">
              <a:schemeClr val="tx1"/>
            </a:fontRef>
          </p:style>
        </p:cxnSp>
        <p:sp>
          <p:nvSpPr>
            <p:cNvPr id="13" name="TextBox 12"/>
            <p:cNvSpPr txBox="1"/>
            <p:nvPr/>
          </p:nvSpPr>
          <p:spPr>
            <a:xfrm>
              <a:off x="9120242" y="2185680"/>
              <a:ext cx="2883693" cy="369332"/>
            </a:xfrm>
            <a:prstGeom prst="rect">
              <a:avLst/>
            </a:prstGeom>
            <a:noFill/>
          </p:spPr>
          <p:txBody>
            <a:bodyPr wrap="square" rtlCol="0">
              <a:spAutoFit/>
            </a:bodyPr>
            <a:lstStyle/>
            <a:p>
              <a:r>
                <a:rPr lang="en-US" dirty="0"/>
                <a:t>Risk evaluation forms</a:t>
              </a:r>
            </a:p>
          </p:txBody>
        </p:sp>
      </p:grpSp>
      <p:grpSp>
        <p:nvGrpSpPr>
          <p:cNvPr id="64" name="Group 63"/>
          <p:cNvGrpSpPr/>
          <p:nvPr/>
        </p:nvGrpSpPr>
        <p:grpSpPr>
          <a:xfrm>
            <a:off x="8508807" y="3374595"/>
            <a:ext cx="3607936" cy="646331"/>
            <a:chOff x="8448189" y="3361811"/>
            <a:chExt cx="3607936" cy="646331"/>
          </a:xfrm>
        </p:grpSpPr>
        <p:sp>
          <p:nvSpPr>
            <p:cNvPr id="17" name="TextBox 16"/>
            <p:cNvSpPr txBox="1"/>
            <p:nvPr/>
          </p:nvSpPr>
          <p:spPr>
            <a:xfrm>
              <a:off x="10042821" y="3361811"/>
              <a:ext cx="2013304" cy="646331"/>
            </a:xfrm>
            <a:prstGeom prst="rect">
              <a:avLst/>
            </a:prstGeom>
            <a:noFill/>
          </p:spPr>
          <p:txBody>
            <a:bodyPr wrap="square" rtlCol="0">
              <a:spAutoFit/>
            </a:bodyPr>
            <a:lstStyle/>
            <a:p>
              <a:r>
                <a:rPr lang="en-US" dirty="0"/>
                <a:t>Phone, pager, or walkie-talkie</a:t>
              </a:r>
            </a:p>
          </p:txBody>
        </p:sp>
        <p:cxnSp>
          <p:nvCxnSpPr>
            <p:cNvPr id="24" name="Straight Arrow Connector 23"/>
            <p:cNvCxnSpPr/>
            <p:nvPr/>
          </p:nvCxnSpPr>
          <p:spPr>
            <a:xfrm flipH="1" flipV="1">
              <a:off x="8448189" y="3548857"/>
              <a:ext cx="1594632" cy="253122"/>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a:off x="431994" y="5397639"/>
            <a:ext cx="3231706" cy="1120854"/>
            <a:chOff x="431994" y="5397639"/>
            <a:chExt cx="3231706" cy="1120854"/>
          </a:xfrm>
        </p:grpSpPr>
        <p:cxnSp>
          <p:nvCxnSpPr>
            <p:cNvPr id="28" name="Straight Arrow Connector 27"/>
            <p:cNvCxnSpPr/>
            <p:nvPr/>
          </p:nvCxnSpPr>
          <p:spPr>
            <a:xfrm flipV="1">
              <a:off x="1857375" y="5397639"/>
              <a:ext cx="1806325" cy="488811"/>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31994" y="5872162"/>
              <a:ext cx="1841001" cy="646331"/>
            </a:xfrm>
            <a:prstGeom prst="rect">
              <a:avLst/>
            </a:prstGeom>
            <a:noFill/>
          </p:spPr>
          <p:txBody>
            <a:bodyPr wrap="square" rtlCol="0">
              <a:spAutoFit/>
            </a:bodyPr>
            <a:lstStyle/>
            <a:p>
              <a:r>
                <a:rPr lang="en-US" dirty="0"/>
                <a:t>Non-contact thermometer</a:t>
              </a:r>
            </a:p>
          </p:txBody>
        </p:sp>
      </p:grpSp>
      <p:grpSp>
        <p:nvGrpSpPr>
          <p:cNvPr id="71" name="Group 70"/>
          <p:cNvGrpSpPr/>
          <p:nvPr/>
        </p:nvGrpSpPr>
        <p:grpSpPr>
          <a:xfrm>
            <a:off x="155545" y="4614148"/>
            <a:ext cx="5102254" cy="923330"/>
            <a:chOff x="155545" y="4614148"/>
            <a:chExt cx="5102254" cy="923330"/>
          </a:xfrm>
        </p:grpSpPr>
        <p:sp>
          <p:nvSpPr>
            <p:cNvPr id="21" name="TextBox 20"/>
            <p:cNvSpPr txBox="1"/>
            <p:nvPr/>
          </p:nvSpPr>
          <p:spPr>
            <a:xfrm>
              <a:off x="155545" y="4614148"/>
              <a:ext cx="2464594" cy="923330"/>
            </a:xfrm>
            <a:prstGeom prst="rect">
              <a:avLst/>
            </a:prstGeom>
            <a:noFill/>
          </p:spPr>
          <p:txBody>
            <a:bodyPr wrap="square" rtlCol="0">
              <a:spAutoFit/>
            </a:bodyPr>
            <a:lstStyle/>
            <a:p>
              <a:r>
                <a:rPr lang="en-US" dirty="0"/>
                <a:t>Surgical mask and N95 respirator (if fit tested)</a:t>
              </a:r>
            </a:p>
          </p:txBody>
        </p:sp>
        <p:cxnSp>
          <p:nvCxnSpPr>
            <p:cNvPr id="31" name="Straight Arrow Connector 30"/>
            <p:cNvCxnSpPr/>
            <p:nvPr/>
          </p:nvCxnSpPr>
          <p:spPr>
            <a:xfrm flipV="1">
              <a:off x="2069600" y="4687194"/>
              <a:ext cx="3188199" cy="157162"/>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4" name="Group 73"/>
          <p:cNvGrpSpPr/>
          <p:nvPr/>
        </p:nvGrpSpPr>
        <p:grpSpPr>
          <a:xfrm>
            <a:off x="6284615" y="5294479"/>
            <a:ext cx="6057773" cy="1472974"/>
            <a:chOff x="6284615" y="5294479"/>
            <a:chExt cx="6057773" cy="1472974"/>
          </a:xfrm>
        </p:grpSpPr>
        <p:sp>
          <p:nvSpPr>
            <p:cNvPr id="25" name="TextBox 24"/>
            <p:cNvSpPr txBox="1"/>
            <p:nvPr/>
          </p:nvSpPr>
          <p:spPr>
            <a:xfrm>
              <a:off x="9877794" y="6121122"/>
              <a:ext cx="2464594" cy="646331"/>
            </a:xfrm>
            <a:prstGeom prst="rect">
              <a:avLst/>
            </a:prstGeom>
            <a:noFill/>
          </p:spPr>
          <p:txBody>
            <a:bodyPr wrap="square" rtlCol="0">
              <a:spAutoFit/>
            </a:bodyPr>
            <a:lstStyle/>
            <a:p>
              <a:r>
                <a:rPr lang="en-US" dirty="0"/>
                <a:t>Business / contact cards</a:t>
              </a:r>
            </a:p>
          </p:txBody>
        </p:sp>
        <p:cxnSp>
          <p:nvCxnSpPr>
            <p:cNvPr id="38" name="Straight Arrow Connector 37"/>
            <p:cNvCxnSpPr/>
            <p:nvPr/>
          </p:nvCxnSpPr>
          <p:spPr>
            <a:xfrm flipH="1" flipV="1">
              <a:off x="6284615" y="5294479"/>
              <a:ext cx="3522757" cy="1078257"/>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5" name="Group 74"/>
          <p:cNvGrpSpPr/>
          <p:nvPr/>
        </p:nvGrpSpPr>
        <p:grpSpPr>
          <a:xfrm>
            <a:off x="7784209" y="4865495"/>
            <a:ext cx="4460134" cy="923330"/>
            <a:chOff x="7784209" y="4865495"/>
            <a:chExt cx="4460134" cy="923330"/>
          </a:xfrm>
        </p:grpSpPr>
        <p:cxnSp>
          <p:nvCxnSpPr>
            <p:cNvPr id="19" name="Straight Arrow Connector 18"/>
            <p:cNvCxnSpPr/>
            <p:nvPr/>
          </p:nvCxnSpPr>
          <p:spPr>
            <a:xfrm flipH="1" flipV="1">
              <a:off x="7784209" y="5294478"/>
              <a:ext cx="1915712" cy="47750"/>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779749" y="4865495"/>
              <a:ext cx="2464594" cy="923330"/>
            </a:xfrm>
            <a:prstGeom prst="rect">
              <a:avLst/>
            </a:prstGeom>
            <a:noFill/>
          </p:spPr>
          <p:txBody>
            <a:bodyPr wrap="square" rtlCol="0">
              <a:spAutoFit/>
            </a:bodyPr>
            <a:lstStyle/>
            <a:p>
              <a:r>
                <a:rPr lang="en-US" dirty="0"/>
                <a:t>Face/eye protection (face shield/goggles)</a:t>
              </a:r>
            </a:p>
          </p:txBody>
        </p:sp>
      </p:grpSp>
      <p:grpSp>
        <p:nvGrpSpPr>
          <p:cNvPr id="65" name="Group 64"/>
          <p:cNvGrpSpPr/>
          <p:nvPr/>
        </p:nvGrpSpPr>
        <p:grpSpPr>
          <a:xfrm>
            <a:off x="8531623" y="4216186"/>
            <a:ext cx="3540025" cy="454195"/>
            <a:chOff x="8291216" y="4179508"/>
            <a:chExt cx="3540025" cy="454195"/>
          </a:xfrm>
        </p:grpSpPr>
        <p:cxnSp>
          <p:nvCxnSpPr>
            <p:cNvPr id="15" name="Straight Arrow Connector 14"/>
            <p:cNvCxnSpPr/>
            <p:nvPr/>
          </p:nvCxnSpPr>
          <p:spPr>
            <a:xfrm flipH="1" flipV="1">
              <a:off x="8291216" y="4179508"/>
              <a:ext cx="940592" cy="100013"/>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366647" y="4264371"/>
              <a:ext cx="2464594" cy="369332"/>
            </a:xfrm>
            <a:prstGeom prst="rect">
              <a:avLst/>
            </a:prstGeom>
            <a:noFill/>
          </p:spPr>
          <p:txBody>
            <a:bodyPr wrap="square" rtlCol="0">
              <a:spAutoFit/>
            </a:bodyPr>
            <a:lstStyle/>
            <a:p>
              <a:r>
                <a:rPr lang="en-US" dirty="0"/>
                <a:t>Pencils and pens</a:t>
              </a:r>
            </a:p>
          </p:txBody>
        </p:sp>
      </p:grpSp>
      <p:grpSp>
        <p:nvGrpSpPr>
          <p:cNvPr id="70" name="Group 69"/>
          <p:cNvGrpSpPr/>
          <p:nvPr/>
        </p:nvGrpSpPr>
        <p:grpSpPr>
          <a:xfrm>
            <a:off x="1154953" y="3548857"/>
            <a:ext cx="3102722" cy="851995"/>
            <a:chOff x="1154953" y="3548857"/>
            <a:chExt cx="3102722" cy="851995"/>
          </a:xfrm>
        </p:grpSpPr>
        <p:cxnSp>
          <p:nvCxnSpPr>
            <p:cNvPr id="44" name="Straight Arrow Connector 43"/>
            <p:cNvCxnSpPr/>
            <p:nvPr/>
          </p:nvCxnSpPr>
          <p:spPr>
            <a:xfrm flipV="1">
              <a:off x="2652869" y="3548857"/>
              <a:ext cx="1604806" cy="680657"/>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1154953" y="4031520"/>
              <a:ext cx="2464594" cy="369332"/>
            </a:xfrm>
            <a:prstGeom prst="rect">
              <a:avLst/>
            </a:prstGeom>
            <a:noFill/>
          </p:spPr>
          <p:txBody>
            <a:bodyPr wrap="square" rtlCol="0">
              <a:spAutoFit/>
            </a:bodyPr>
            <a:lstStyle/>
            <a:p>
              <a:r>
                <a:rPr lang="en-US" dirty="0"/>
                <a:t>PPE: gloves</a:t>
              </a:r>
            </a:p>
          </p:txBody>
        </p:sp>
      </p:grpSp>
      <p:grpSp>
        <p:nvGrpSpPr>
          <p:cNvPr id="68" name="Group 67"/>
          <p:cNvGrpSpPr/>
          <p:nvPr/>
        </p:nvGrpSpPr>
        <p:grpSpPr>
          <a:xfrm>
            <a:off x="1649653" y="2121199"/>
            <a:ext cx="1937685" cy="473272"/>
            <a:chOff x="1807566" y="2146369"/>
            <a:chExt cx="1937685" cy="473272"/>
          </a:xfrm>
        </p:grpSpPr>
        <p:cxnSp>
          <p:nvCxnSpPr>
            <p:cNvPr id="7" name="Straight Arrow Connector 6"/>
            <p:cNvCxnSpPr/>
            <p:nvPr/>
          </p:nvCxnSpPr>
          <p:spPr>
            <a:xfrm>
              <a:off x="2997114" y="2382046"/>
              <a:ext cx="748137" cy="237595"/>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807566" y="2146369"/>
              <a:ext cx="1543050" cy="369332"/>
            </a:xfrm>
            <a:prstGeom prst="rect">
              <a:avLst/>
            </a:prstGeom>
            <a:noFill/>
          </p:spPr>
          <p:txBody>
            <a:bodyPr wrap="square" rtlCol="0">
              <a:spAutoFit/>
            </a:bodyPr>
            <a:lstStyle/>
            <a:p>
              <a:r>
                <a:rPr lang="en-US" dirty="0"/>
                <a:t>“Go bag”</a:t>
              </a:r>
            </a:p>
          </p:txBody>
        </p:sp>
      </p:grpSp>
      <p:grpSp>
        <p:nvGrpSpPr>
          <p:cNvPr id="73" name="Group 72"/>
          <p:cNvGrpSpPr/>
          <p:nvPr/>
        </p:nvGrpSpPr>
        <p:grpSpPr>
          <a:xfrm>
            <a:off x="332564" y="2570172"/>
            <a:ext cx="5253098" cy="899045"/>
            <a:chOff x="332564" y="2570172"/>
            <a:chExt cx="5253098" cy="899045"/>
          </a:xfrm>
        </p:grpSpPr>
        <p:cxnSp>
          <p:nvCxnSpPr>
            <p:cNvPr id="50" name="Straight Arrow Connector 49"/>
            <p:cNvCxnSpPr/>
            <p:nvPr/>
          </p:nvCxnSpPr>
          <p:spPr>
            <a:xfrm flipV="1">
              <a:off x="2563854" y="2570172"/>
              <a:ext cx="3021808" cy="733051"/>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32564" y="3099885"/>
              <a:ext cx="2464594" cy="369332"/>
            </a:xfrm>
            <a:prstGeom prst="rect">
              <a:avLst/>
            </a:prstGeom>
            <a:noFill/>
          </p:spPr>
          <p:txBody>
            <a:bodyPr wrap="square" rtlCol="0">
              <a:spAutoFit/>
            </a:bodyPr>
            <a:lstStyle/>
            <a:p>
              <a:r>
                <a:rPr lang="en-US" dirty="0"/>
                <a:t>Gown / apron</a:t>
              </a:r>
            </a:p>
          </p:txBody>
        </p:sp>
      </p:grpSp>
      <p:sp>
        <p:nvSpPr>
          <p:cNvPr id="54" name="TextBox 53"/>
          <p:cNvSpPr txBox="1"/>
          <p:nvPr/>
        </p:nvSpPr>
        <p:spPr>
          <a:xfrm>
            <a:off x="4747165" y="5959496"/>
            <a:ext cx="2586037" cy="276999"/>
          </a:xfrm>
          <a:prstGeom prst="rect">
            <a:avLst/>
          </a:prstGeom>
          <a:noFill/>
        </p:spPr>
        <p:txBody>
          <a:bodyPr wrap="square" rtlCol="0">
            <a:spAutoFit/>
          </a:bodyPr>
          <a:lstStyle/>
          <a:p>
            <a:r>
              <a:rPr lang="en-US" sz="1200" i="1" dirty="0"/>
              <a:t>Photo Credit: CDC DGMQ</a:t>
            </a:r>
          </a:p>
        </p:txBody>
      </p:sp>
      <p:grpSp>
        <p:nvGrpSpPr>
          <p:cNvPr id="63" name="Group 62"/>
          <p:cNvGrpSpPr/>
          <p:nvPr/>
        </p:nvGrpSpPr>
        <p:grpSpPr>
          <a:xfrm>
            <a:off x="6994573" y="2810673"/>
            <a:ext cx="5411058" cy="533503"/>
            <a:chOff x="7036595" y="2810673"/>
            <a:chExt cx="5411058" cy="533503"/>
          </a:xfrm>
        </p:grpSpPr>
        <p:cxnSp>
          <p:nvCxnSpPr>
            <p:cNvPr id="57" name="Straight Arrow Connector 56"/>
            <p:cNvCxnSpPr/>
            <p:nvPr/>
          </p:nvCxnSpPr>
          <p:spPr>
            <a:xfrm flipH="1">
              <a:off x="7036595" y="3020848"/>
              <a:ext cx="2930125" cy="323328"/>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9983059" y="2810673"/>
              <a:ext cx="2464594" cy="369332"/>
            </a:xfrm>
            <a:prstGeom prst="rect">
              <a:avLst/>
            </a:prstGeom>
            <a:noFill/>
          </p:spPr>
          <p:txBody>
            <a:bodyPr wrap="square" rtlCol="0">
              <a:spAutoFit/>
            </a:bodyPr>
            <a:lstStyle/>
            <a:p>
              <a:r>
                <a:rPr lang="en-US" dirty="0"/>
                <a:t>Hand sanitizer</a:t>
              </a:r>
            </a:p>
          </p:txBody>
        </p:sp>
      </p:grpSp>
    </p:spTree>
    <p:extLst>
      <p:ext uri="{BB962C8B-B14F-4D97-AF65-F5344CB8AC3E}">
        <p14:creationId xmlns:p14="http://schemas.microsoft.com/office/powerpoint/2010/main" val="4018291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PPE for risk assessments: A review</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84604345"/>
              </p:ext>
            </p:extLst>
          </p:nvPr>
        </p:nvGraphicFramePr>
        <p:xfrm>
          <a:off x="1443711" y="3046106"/>
          <a:ext cx="8761414" cy="2103120"/>
        </p:xfrm>
        <a:graphic>
          <a:graphicData uri="http://schemas.openxmlformats.org/drawingml/2006/table">
            <a:tbl>
              <a:tblPr firstRow="1" bandRow="1">
                <a:tableStyleId>{5C22544A-7EE6-4342-B048-85BDC9FD1C3A}</a:tableStyleId>
              </a:tblPr>
              <a:tblGrid>
                <a:gridCol w="4380707">
                  <a:extLst>
                    <a:ext uri="{9D8B030D-6E8A-4147-A177-3AD203B41FA5}">
                      <a16:colId xmlns:a16="http://schemas.microsoft.com/office/drawing/2014/main" val="4256990928"/>
                    </a:ext>
                  </a:extLst>
                </a:gridCol>
                <a:gridCol w="4380707">
                  <a:extLst>
                    <a:ext uri="{9D8B030D-6E8A-4147-A177-3AD203B41FA5}">
                      <a16:colId xmlns:a16="http://schemas.microsoft.com/office/drawing/2014/main" val="717888277"/>
                    </a:ext>
                  </a:extLst>
                </a:gridCol>
              </a:tblGrid>
              <a:tr h="247182">
                <a:tc>
                  <a:txBody>
                    <a:bodyPr/>
                    <a:lstStyle/>
                    <a:p>
                      <a:r>
                        <a:rPr lang="en-US" dirty="0">
                          <a:solidFill>
                            <a:schemeClr val="tx1"/>
                          </a:solidFill>
                        </a:rPr>
                        <a:t>Primary Assessment</a:t>
                      </a:r>
                    </a:p>
                  </a:txBody>
                  <a:tcPr/>
                </a:tc>
                <a:tc>
                  <a:txBody>
                    <a:bodyPr/>
                    <a:lstStyle/>
                    <a:p>
                      <a:r>
                        <a:rPr lang="en-US" dirty="0">
                          <a:solidFill>
                            <a:schemeClr val="tx1"/>
                          </a:solidFill>
                        </a:rPr>
                        <a:t>Secondary Assessment</a:t>
                      </a:r>
                    </a:p>
                  </a:txBody>
                  <a:tcPr/>
                </a:tc>
                <a:extLst>
                  <a:ext uri="{0D108BD9-81ED-4DB2-BD59-A6C34878D82A}">
                    <a16:rowId xmlns:a16="http://schemas.microsoft.com/office/drawing/2014/main" val="1075151079"/>
                  </a:ext>
                </a:extLst>
              </a:tr>
              <a:tr h="370840">
                <a:tc>
                  <a:txBody>
                    <a:bodyPr/>
                    <a:lstStyle/>
                    <a:p>
                      <a:pPr marL="285750" indent="-285750">
                        <a:buFont typeface="Arial" panose="020B0604020202020204" pitchFamily="34" charset="0"/>
                        <a:buChar char="•"/>
                      </a:pPr>
                      <a:r>
                        <a:rPr lang="en-US" dirty="0">
                          <a:latin typeface="+mj-lt"/>
                        </a:rPr>
                        <a:t>Gloves</a:t>
                      </a:r>
                    </a:p>
                    <a:p>
                      <a:pPr marL="285750" indent="-285750">
                        <a:buFont typeface="Arial" panose="020B0604020202020204" pitchFamily="34" charset="0"/>
                        <a:buChar char="•"/>
                      </a:pPr>
                      <a:r>
                        <a:rPr lang="en-US" dirty="0">
                          <a:latin typeface="+mj-lt"/>
                        </a:rPr>
                        <a:t>Surgical</a:t>
                      </a:r>
                      <a:r>
                        <a:rPr lang="en-US" baseline="0" dirty="0">
                          <a:latin typeface="+mj-lt"/>
                        </a:rPr>
                        <a:t> mask and/or N95 respirator*</a:t>
                      </a:r>
                      <a:endParaRPr lang="en-US" dirty="0">
                        <a:latin typeface="+mj-lt"/>
                      </a:endParaRPr>
                    </a:p>
                    <a:p>
                      <a:pPr marL="285750" indent="-285750">
                        <a:buFont typeface="Arial" panose="020B0604020202020204" pitchFamily="34" charset="0"/>
                        <a:buChar char="•"/>
                      </a:pPr>
                      <a:endParaRPr lang="en-US" dirty="0">
                        <a:latin typeface="+mj-lt"/>
                      </a:endParaRPr>
                    </a:p>
                  </a:txBody>
                  <a:tcPr/>
                </a:tc>
                <a:tc>
                  <a:txBody>
                    <a:bodyPr/>
                    <a:lstStyle/>
                    <a:p>
                      <a:pPr marL="285750" indent="-285750">
                        <a:buFont typeface="Arial" panose="020B0604020202020204" pitchFamily="34" charset="0"/>
                        <a:buChar char="•"/>
                      </a:pPr>
                      <a:r>
                        <a:rPr lang="en-US" dirty="0">
                          <a:latin typeface="+mj-lt"/>
                        </a:rPr>
                        <a:t>Gloves</a:t>
                      </a:r>
                    </a:p>
                    <a:p>
                      <a:pPr marL="285750" indent="-285750">
                        <a:buFont typeface="Arial" panose="020B0604020202020204" pitchFamily="34" charset="0"/>
                        <a:buChar char="•"/>
                      </a:pPr>
                      <a:r>
                        <a:rPr lang="en-US" baseline="0" dirty="0">
                          <a:solidFill>
                            <a:srgbClr val="00B050"/>
                          </a:solidFill>
                          <a:latin typeface="+mj-lt"/>
                        </a:rPr>
                        <a:t>Surgical mask and/or N95 </a:t>
                      </a:r>
                      <a:r>
                        <a:rPr lang="en-US" baseline="0" dirty="0">
                          <a:latin typeface="+mj-lt"/>
                        </a:rPr>
                        <a:t>respirator</a:t>
                      </a:r>
                    </a:p>
                    <a:p>
                      <a:pPr marL="285750" indent="-285750">
                        <a:buFont typeface="Arial" panose="020B0604020202020204" pitchFamily="34" charset="0"/>
                        <a:buChar char="•"/>
                      </a:pPr>
                      <a:r>
                        <a:rPr lang="en-US" baseline="0" dirty="0">
                          <a:latin typeface="+mj-lt"/>
                        </a:rPr>
                        <a:t>Face shield or goggles</a:t>
                      </a:r>
                      <a:r>
                        <a:rPr lang="en-US" baseline="0" dirty="0">
                          <a:latin typeface="+mj-lt"/>
                          <a:cs typeface="Calibri" panose="020F0502020204030204" pitchFamily="34" charset="0"/>
                        </a:rPr>
                        <a:t>†</a:t>
                      </a:r>
                    </a:p>
                    <a:p>
                      <a:pPr marL="285750" indent="-285750">
                        <a:buFont typeface="Arial" panose="020B0604020202020204" pitchFamily="34" charset="0"/>
                        <a:buChar char="•"/>
                      </a:pPr>
                      <a:r>
                        <a:rPr lang="en-US" baseline="0" dirty="0">
                          <a:latin typeface="+mj-lt"/>
                          <a:cs typeface="Calibri" panose="020F0502020204030204" pitchFamily="34" charset="0"/>
                        </a:rPr>
                        <a:t>Gown</a:t>
                      </a:r>
                    </a:p>
                    <a:p>
                      <a:pPr marL="285750" indent="-285750">
                        <a:buFont typeface="Arial" panose="020B0604020202020204" pitchFamily="34" charset="0"/>
                        <a:buChar char="•"/>
                      </a:pPr>
                      <a:r>
                        <a:rPr lang="en-US" baseline="0" dirty="0">
                          <a:latin typeface="+mj-lt"/>
                          <a:cs typeface="Calibri" panose="020F0502020204030204" pitchFamily="34" charset="0"/>
                        </a:rPr>
                        <a:t>Boots/shoe covers‡</a:t>
                      </a:r>
                      <a:endParaRPr lang="en-US" dirty="0">
                        <a:latin typeface="+mj-lt"/>
                      </a:endParaRPr>
                    </a:p>
                  </a:txBody>
                  <a:tcPr/>
                </a:tc>
                <a:extLst>
                  <a:ext uri="{0D108BD9-81ED-4DB2-BD59-A6C34878D82A}">
                    <a16:rowId xmlns:a16="http://schemas.microsoft.com/office/drawing/2014/main" val="1469444468"/>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916366" y="1327149"/>
            <a:ext cx="1505277" cy="10624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256594" y="6112042"/>
            <a:ext cx="12272289" cy="738664"/>
          </a:xfrm>
          <a:prstGeom prst="rect">
            <a:avLst/>
          </a:prstGeom>
          <a:noFill/>
        </p:spPr>
        <p:txBody>
          <a:bodyPr wrap="square" rtlCol="0">
            <a:spAutoFit/>
          </a:bodyPr>
          <a:lstStyle/>
          <a:p>
            <a:r>
              <a:rPr lang="en-US" sz="1400" dirty="0">
                <a:latin typeface="+mj-lt"/>
              </a:rPr>
              <a:t>*If it is available at the time and if you suspect a respiratory condition</a:t>
            </a:r>
          </a:p>
          <a:p>
            <a:r>
              <a:rPr lang="en-US" sz="1400" dirty="0">
                <a:latin typeface="+mj-lt"/>
              </a:rPr>
              <a:t> </a:t>
            </a:r>
            <a:r>
              <a:rPr lang="en-US" sz="1400" dirty="0">
                <a:latin typeface="+mj-lt"/>
                <a:cs typeface="Calibri" panose="020F0502020204030204" pitchFamily="34" charset="0"/>
              </a:rPr>
              <a:t>†If bodily fluids are a concern</a:t>
            </a:r>
          </a:p>
          <a:p>
            <a:r>
              <a:rPr lang="en-US" sz="1400" dirty="0">
                <a:latin typeface="+mj-lt"/>
                <a:cs typeface="Calibri" panose="020F0502020204030204" pitchFamily="34" charset="0"/>
              </a:rPr>
              <a:t>‡ If available</a:t>
            </a:r>
            <a:endParaRPr lang="en-US" sz="1400" dirty="0">
              <a:latin typeface="+mj-lt"/>
            </a:endParaRPr>
          </a:p>
        </p:txBody>
      </p:sp>
    </p:spTree>
    <p:extLst>
      <p:ext uri="{BB962C8B-B14F-4D97-AF65-F5344CB8AC3E}">
        <p14:creationId xmlns:p14="http://schemas.microsoft.com/office/powerpoint/2010/main" val="15606954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to ask during </a:t>
            </a:r>
            <a:r>
              <a:rPr lang="en-US" dirty="0">
                <a:solidFill>
                  <a:schemeClr val="bg1"/>
                </a:solidFill>
              </a:rPr>
              <a:t>ill traveler </a:t>
            </a:r>
            <a:r>
              <a:rPr lang="en-US" dirty="0"/>
              <a:t>risk assessment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grpSp>
        <p:nvGrpSpPr>
          <p:cNvPr id="22" name="Group 21"/>
          <p:cNvGrpSpPr/>
          <p:nvPr/>
        </p:nvGrpSpPr>
        <p:grpSpPr>
          <a:xfrm>
            <a:off x="8263641" y="2318207"/>
            <a:ext cx="3829049" cy="2243541"/>
            <a:chOff x="-363770" y="2281764"/>
            <a:chExt cx="3829049" cy="2243541"/>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029" y="2804984"/>
              <a:ext cx="1710903" cy="1720321"/>
            </a:xfrm>
            <a:prstGeom prst="rect">
              <a:avLst/>
            </a:prstGeom>
          </p:spPr>
        </p:pic>
        <p:sp>
          <p:nvSpPr>
            <p:cNvPr id="12" name="TextBox 11"/>
            <p:cNvSpPr txBox="1"/>
            <p:nvPr/>
          </p:nvSpPr>
          <p:spPr>
            <a:xfrm>
              <a:off x="-363770" y="2281764"/>
              <a:ext cx="3829049" cy="523220"/>
            </a:xfrm>
            <a:prstGeom prst="rect">
              <a:avLst/>
            </a:prstGeom>
            <a:noFill/>
          </p:spPr>
          <p:txBody>
            <a:bodyPr wrap="square" rtlCol="0">
              <a:spAutoFit/>
            </a:bodyPr>
            <a:lstStyle/>
            <a:p>
              <a:pPr algn="ctr"/>
              <a:r>
                <a:rPr lang="en-US" sz="1400" dirty="0"/>
                <a:t>Medical history (includes vaccines and current medications)</a:t>
              </a:r>
            </a:p>
          </p:txBody>
        </p:sp>
      </p:grpSp>
      <p:grpSp>
        <p:nvGrpSpPr>
          <p:cNvPr id="21" name="Group 20"/>
          <p:cNvGrpSpPr/>
          <p:nvPr/>
        </p:nvGrpSpPr>
        <p:grpSpPr>
          <a:xfrm>
            <a:off x="8368634" y="4774001"/>
            <a:ext cx="4116993" cy="1827641"/>
            <a:chOff x="489258" y="4731535"/>
            <a:chExt cx="4116993" cy="1827641"/>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4983" y="5049636"/>
              <a:ext cx="1542120" cy="1509540"/>
            </a:xfrm>
            <a:prstGeom prst="rect">
              <a:avLst/>
            </a:prstGeom>
          </p:spPr>
        </p:pic>
        <p:sp>
          <p:nvSpPr>
            <p:cNvPr id="13" name="TextBox 12"/>
            <p:cNvSpPr txBox="1"/>
            <p:nvPr/>
          </p:nvSpPr>
          <p:spPr>
            <a:xfrm>
              <a:off x="489258" y="4731535"/>
              <a:ext cx="4116993" cy="307777"/>
            </a:xfrm>
            <a:prstGeom prst="rect">
              <a:avLst/>
            </a:prstGeom>
            <a:noFill/>
          </p:spPr>
          <p:txBody>
            <a:bodyPr wrap="square" rtlCol="0">
              <a:spAutoFit/>
            </a:bodyPr>
            <a:lstStyle/>
            <a:p>
              <a:pPr algn="ctr"/>
              <a:r>
                <a:rPr lang="en-US" sz="1400" dirty="0"/>
                <a:t>Exposure history (ill people or animals)</a:t>
              </a:r>
            </a:p>
          </p:txBody>
        </p:sp>
      </p:grpSp>
      <p:grpSp>
        <p:nvGrpSpPr>
          <p:cNvPr id="20" name="Group 19"/>
          <p:cNvGrpSpPr/>
          <p:nvPr/>
        </p:nvGrpSpPr>
        <p:grpSpPr>
          <a:xfrm>
            <a:off x="5423970" y="2406140"/>
            <a:ext cx="2839671" cy="1881390"/>
            <a:chOff x="7218839" y="4589291"/>
            <a:chExt cx="2839671" cy="1881390"/>
          </a:xfrm>
        </p:grpSpPr>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218839" y="4589291"/>
              <a:ext cx="2697527" cy="1372661"/>
            </a:xfrm>
            <a:prstGeom prst="rect">
              <a:avLst/>
            </a:prstGeom>
          </p:spPr>
        </p:pic>
        <p:sp>
          <p:nvSpPr>
            <p:cNvPr id="14" name="TextBox 13"/>
            <p:cNvSpPr txBox="1"/>
            <p:nvPr/>
          </p:nvSpPr>
          <p:spPr>
            <a:xfrm>
              <a:off x="7390048" y="6162904"/>
              <a:ext cx="2668462" cy="307777"/>
            </a:xfrm>
            <a:prstGeom prst="rect">
              <a:avLst/>
            </a:prstGeom>
            <a:noFill/>
          </p:spPr>
          <p:txBody>
            <a:bodyPr wrap="square" rtlCol="0">
              <a:spAutoFit/>
            </a:bodyPr>
            <a:lstStyle/>
            <a:p>
              <a:pPr algn="ctr"/>
              <a:r>
                <a:rPr lang="en-US" sz="1400" dirty="0"/>
                <a:t>Travel history (~ last 3 weeks)</a:t>
              </a:r>
            </a:p>
          </p:txBody>
        </p:sp>
      </p:grpSp>
      <p:grpSp>
        <p:nvGrpSpPr>
          <p:cNvPr id="18" name="Group 17"/>
          <p:cNvGrpSpPr/>
          <p:nvPr/>
        </p:nvGrpSpPr>
        <p:grpSpPr>
          <a:xfrm>
            <a:off x="5455429" y="4488482"/>
            <a:ext cx="3240039" cy="2052747"/>
            <a:chOff x="4229100" y="2383153"/>
            <a:chExt cx="3240039" cy="2052747"/>
          </a:xfrm>
        </p:grpSpPr>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r="678"/>
            <a:stretch/>
          </p:blipFill>
          <p:spPr>
            <a:xfrm>
              <a:off x="4514560" y="2383153"/>
              <a:ext cx="2820897" cy="1505853"/>
            </a:xfrm>
            <a:prstGeom prst="rect">
              <a:avLst/>
            </a:prstGeom>
          </p:spPr>
        </p:pic>
        <p:sp>
          <p:nvSpPr>
            <p:cNvPr id="16" name="TextBox 15"/>
            <p:cNvSpPr txBox="1"/>
            <p:nvPr/>
          </p:nvSpPr>
          <p:spPr>
            <a:xfrm>
              <a:off x="4229100" y="3912680"/>
              <a:ext cx="3240039" cy="523220"/>
            </a:xfrm>
            <a:prstGeom prst="rect">
              <a:avLst/>
            </a:prstGeom>
            <a:noFill/>
          </p:spPr>
          <p:txBody>
            <a:bodyPr wrap="square" rtlCol="0">
              <a:spAutoFit/>
            </a:bodyPr>
            <a:lstStyle/>
            <a:p>
              <a:pPr algn="ctr"/>
              <a:r>
                <a:rPr lang="en-US" sz="1400" dirty="0"/>
                <a:t>Demographics (age, gender etc.) name, and contact information</a:t>
              </a:r>
            </a:p>
          </p:txBody>
        </p:sp>
      </p:grpSp>
      <p:grpSp>
        <p:nvGrpSpPr>
          <p:cNvPr id="27" name="Group 26"/>
          <p:cNvGrpSpPr/>
          <p:nvPr/>
        </p:nvGrpSpPr>
        <p:grpSpPr>
          <a:xfrm>
            <a:off x="131526" y="2539530"/>
            <a:ext cx="4697730" cy="3497346"/>
            <a:chOff x="7634476" y="1950093"/>
            <a:chExt cx="4697730" cy="3497346"/>
          </a:xfrm>
        </p:grpSpPr>
        <p:grpSp>
          <p:nvGrpSpPr>
            <p:cNvPr id="19" name="Group 18"/>
            <p:cNvGrpSpPr/>
            <p:nvPr/>
          </p:nvGrpSpPr>
          <p:grpSpPr>
            <a:xfrm>
              <a:off x="8661226" y="2289127"/>
              <a:ext cx="2954633" cy="1932918"/>
              <a:chOff x="8661226" y="2289127"/>
              <a:chExt cx="2954633" cy="1932918"/>
            </a:xfrm>
          </p:grpSpPr>
          <p:pic>
            <p:nvPicPr>
              <p:cNvPr id="7" name="Picture 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596626" y="2818675"/>
                <a:ext cx="725856" cy="1403370"/>
              </a:xfrm>
              <a:prstGeom prst="rect">
                <a:avLst/>
              </a:prstGeom>
            </p:spPr>
          </p:pic>
          <p:pic>
            <p:nvPicPr>
              <p:cNvPr id="8" name="Picture 7"/>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10352540" y="2974098"/>
                <a:ext cx="1263319" cy="1126171"/>
              </a:xfrm>
              <a:prstGeom prst="rect">
                <a:avLst/>
              </a:prstGeom>
            </p:spPr>
          </p:pic>
          <p:pic>
            <p:nvPicPr>
              <p:cNvPr id="9" name="Picture 8"/>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661226" y="2804603"/>
                <a:ext cx="836760" cy="1403370"/>
              </a:xfrm>
              <a:prstGeom prst="rect">
                <a:avLst/>
              </a:prstGeom>
            </p:spPr>
          </p:pic>
          <p:sp>
            <p:nvSpPr>
              <p:cNvPr id="11" name="TextBox 10"/>
              <p:cNvSpPr txBox="1"/>
              <p:nvPr/>
            </p:nvSpPr>
            <p:spPr>
              <a:xfrm>
                <a:off x="8812614" y="2289127"/>
                <a:ext cx="2668462" cy="307777"/>
              </a:xfrm>
              <a:prstGeom prst="rect">
                <a:avLst/>
              </a:prstGeom>
              <a:noFill/>
            </p:spPr>
            <p:txBody>
              <a:bodyPr wrap="square" rtlCol="0">
                <a:spAutoFit/>
              </a:bodyPr>
              <a:lstStyle/>
              <a:p>
                <a:pPr algn="ctr"/>
                <a:r>
                  <a:rPr lang="en-US" sz="1400" dirty="0"/>
                  <a:t>Current signs and symptoms</a:t>
                </a:r>
              </a:p>
            </p:txBody>
          </p:sp>
        </p:grpSp>
        <p:sp>
          <p:nvSpPr>
            <p:cNvPr id="3" name="Oval 2"/>
            <p:cNvSpPr/>
            <p:nvPr/>
          </p:nvSpPr>
          <p:spPr>
            <a:xfrm>
              <a:off x="8084210" y="1950093"/>
              <a:ext cx="4008120" cy="258936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7634476" y="4524109"/>
              <a:ext cx="4697730" cy="923330"/>
            </a:xfrm>
            <a:prstGeom prst="rect">
              <a:avLst/>
            </a:prstGeom>
            <a:noFill/>
          </p:spPr>
          <p:txBody>
            <a:bodyPr wrap="square" rtlCol="0">
              <a:spAutoFit/>
            </a:bodyPr>
            <a:lstStyle/>
            <a:p>
              <a:pPr algn="ctr"/>
              <a:r>
                <a:rPr lang="en-US" b="1" dirty="0">
                  <a:solidFill>
                    <a:srgbClr val="FF0000"/>
                  </a:solidFill>
                </a:rPr>
                <a:t>If someone needs immediate care, refer them to a healthcare facility right away—do not delay with other questions</a:t>
              </a:r>
            </a:p>
          </p:txBody>
        </p:sp>
      </p:grpSp>
    </p:spTree>
    <p:extLst>
      <p:ext uri="{BB962C8B-B14F-4D97-AF65-F5344CB8AC3E}">
        <p14:creationId xmlns:p14="http://schemas.microsoft.com/office/powerpoint/2010/main" val="917431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625" y="887943"/>
            <a:ext cx="5534025" cy="706964"/>
          </a:xfrm>
        </p:spPr>
        <p:txBody>
          <a:bodyPr/>
          <a:lstStyle/>
          <a:p>
            <a:r>
              <a:rPr lang="en-US" dirty="0"/>
              <a:t>Use the risk assessment form to guide you</a:t>
            </a:r>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6799714" y="1241425"/>
            <a:ext cx="4391025" cy="5502275"/>
          </a:xfrm>
        </p:spPr>
      </p:pic>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sp>
        <p:nvSpPr>
          <p:cNvPr id="6" name="TextBox 5"/>
          <p:cNvSpPr txBox="1"/>
          <p:nvPr/>
        </p:nvSpPr>
        <p:spPr>
          <a:xfrm>
            <a:off x="875525" y="2439676"/>
            <a:ext cx="3086100" cy="307777"/>
          </a:xfrm>
          <a:prstGeom prst="rect">
            <a:avLst/>
          </a:prstGeom>
          <a:noFill/>
        </p:spPr>
        <p:txBody>
          <a:bodyPr wrap="square" rtlCol="0">
            <a:spAutoFit/>
          </a:bodyPr>
          <a:lstStyle/>
          <a:p>
            <a:pPr algn="ctr"/>
            <a:r>
              <a:rPr lang="en-US" sz="1400" dirty="0"/>
              <a:t>How you received notification</a:t>
            </a:r>
          </a:p>
        </p:txBody>
      </p:sp>
      <p:sp>
        <p:nvSpPr>
          <p:cNvPr id="7" name="TextBox 6"/>
          <p:cNvSpPr txBox="1"/>
          <p:nvPr/>
        </p:nvSpPr>
        <p:spPr>
          <a:xfrm>
            <a:off x="1857375" y="3124429"/>
            <a:ext cx="3086100" cy="307777"/>
          </a:xfrm>
          <a:prstGeom prst="rect">
            <a:avLst/>
          </a:prstGeom>
          <a:noFill/>
        </p:spPr>
        <p:txBody>
          <a:bodyPr wrap="square" rtlCol="0">
            <a:spAutoFit/>
          </a:bodyPr>
          <a:lstStyle/>
          <a:p>
            <a:pPr algn="ctr"/>
            <a:r>
              <a:rPr lang="en-US" sz="1400" dirty="0"/>
              <a:t>Medical history</a:t>
            </a:r>
          </a:p>
        </p:txBody>
      </p:sp>
      <p:sp>
        <p:nvSpPr>
          <p:cNvPr id="8" name="TextBox 7"/>
          <p:cNvSpPr txBox="1"/>
          <p:nvPr/>
        </p:nvSpPr>
        <p:spPr>
          <a:xfrm>
            <a:off x="2472841" y="4322756"/>
            <a:ext cx="3982018" cy="307777"/>
          </a:xfrm>
          <a:prstGeom prst="rect">
            <a:avLst/>
          </a:prstGeom>
          <a:noFill/>
        </p:spPr>
        <p:txBody>
          <a:bodyPr wrap="square" rtlCol="0">
            <a:spAutoFit/>
          </a:bodyPr>
          <a:lstStyle/>
          <a:p>
            <a:pPr algn="ctr"/>
            <a:r>
              <a:rPr lang="en-US" sz="1400" dirty="0"/>
              <a:t>Current signs, symptoms, and onset dates</a:t>
            </a:r>
          </a:p>
        </p:txBody>
      </p:sp>
      <p:sp>
        <p:nvSpPr>
          <p:cNvPr id="9" name="TextBox 8"/>
          <p:cNvSpPr txBox="1"/>
          <p:nvPr/>
        </p:nvSpPr>
        <p:spPr>
          <a:xfrm>
            <a:off x="3320282" y="5242747"/>
            <a:ext cx="2287136" cy="523220"/>
          </a:xfrm>
          <a:prstGeom prst="rect">
            <a:avLst/>
          </a:prstGeom>
          <a:noFill/>
        </p:spPr>
        <p:txBody>
          <a:bodyPr wrap="square" rtlCol="0">
            <a:spAutoFit/>
          </a:bodyPr>
          <a:lstStyle/>
          <a:p>
            <a:pPr algn="ctr"/>
            <a:r>
              <a:rPr lang="en-US" sz="1400" dirty="0"/>
              <a:t>Demographics </a:t>
            </a:r>
            <a:r>
              <a:rPr lang="en-US" sz="1400" dirty="0">
                <a:solidFill>
                  <a:srgbClr val="00B050"/>
                </a:solidFill>
              </a:rPr>
              <a:t>and contact information </a:t>
            </a:r>
          </a:p>
        </p:txBody>
      </p:sp>
      <p:sp>
        <p:nvSpPr>
          <p:cNvPr id="10" name="TextBox 9"/>
          <p:cNvSpPr txBox="1"/>
          <p:nvPr/>
        </p:nvSpPr>
        <p:spPr>
          <a:xfrm>
            <a:off x="1980916" y="5937694"/>
            <a:ext cx="3982018" cy="307777"/>
          </a:xfrm>
          <a:prstGeom prst="rect">
            <a:avLst/>
          </a:prstGeom>
          <a:noFill/>
        </p:spPr>
        <p:txBody>
          <a:bodyPr wrap="square" rtlCol="0">
            <a:spAutoFit/>
          </a:bodyPr>
          <a:lstStyle/>
          <a:p>
            <a:pPr algn="ctr"/>
            <a:r>
              <a:rPr lang="en-US" sz="1400" dirty="0"/>
              <a:t>Flight information (if at airport)</a:t>
            </a:r>
          </a:p>
        </p:txBody>
      </p:sp>
      <p:sp>
        <p:nvSpPr>
          <p:cNvPr id="11" name="TextBox 10"/>
          <p:cNvSpPr txBox="1"/>
          <p:nvPr/>
        </p:nvSpPr>
        <p:spPr>
          <a:xfrm>
            <a:off x="3151639" y="3549958"/>
            <a:ext cx="3982018" cy="307777"/>
          </a:xfrm>
          <a:prstGeom prst="rect">
            <a:avLst/>
          </a:prstGeom>
          <a:noFill/>
        </p:spPr>
        <p:txBody>
          <a:bodyPr wrap="square" rtlCol="0">
            <a:spAutoFit/>
          </a:bodyPr>
          <a:lstStyle/>
          <a:p>
            <a:pPr algn="ctr"/>
            <a:r>
              <a:rPr lang="en-US" sz="1400" dirty="0"/>
              <a:t>Exposure history</a:t>
            </a:r>
          </a:p>
        </p:txBody>
      </p:sp>
      <p:cxnSp>
        <p:nvCxnSpPr>
          <p:cNvPr id="13" name="Straight Arrow Connector 12"/>
          <p:cNvCxnSpPr/>
          <p:nvPr/>
        </p:nvCxnSpPr>
        <p:spPr>
          <a:xfrm flipV="1">
            <a:off x="3861535" y="1902684"/>
            <a:ext cx="3304607" cy="62218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5481353" y="2619998"/>
            <a:ext cx="1729072" cy="67766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6181725" y="3096687"/>
            <a:ext cx="2162175" cy="56003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8" idx="3"/>
          </p:cNvCxnSpPr>
          <p:nvPr/>
        </p:nvCxnSpPr>
        <p:spPr>
          <a:xfrm flipV="1">
            <a:off x="6454859" y="3723194"/>
            <a:ext cx="1733550" cy="75345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5404585" y="5152927"/>
            <a:ext cx="1548665" cy="28653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5404585" y="5909013"/>
            <a:ext cx="1395129" cy="15388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475" y="2325082"/>
            <a:ext cx="608050" cy="589831"/>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5449" y="2868956"/>
            <a:ext cx="683275" cy="687036"/>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13156" y="3506013"/>
            <a:ext cx="587858" cy="575438"/>
          </a:xfrm>
          <a:prstGeom prst="rect">
            <a:avLst/>
          </a:prstGeom>
        </p:spPr>
      </p:pic>
      <p:pic>
        <p:nvPicPr>
          <p:cNvPr id="29" name="Picture 28"/>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685200" y="4116490"/>
            <a:ext cx="319098" cy="616944"/>
          </a:xfrm>
          <a:prstGeom prst="rect">
            <a:avLst/>
          </a:prstGeom>
        </p:spPr>
      </p:pic>
      <p:pic>
        <p:nvPicPr>
          <p:cNvPr id="30" name="Picture 29"/>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2105323" y="4179364"/>
            <a:ext cx="551016" cy="491197"/>
          </a:xfrm>
          <a:prstGeom prst="rect">
            <a:avLst/>
          </a:prstGeom>
        </p:spPr>
      </p:pic>
      <p:pic>
        <p:nvPicPr>
          <p:cNvPr id="31" name="Picture 30"/>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1209623" y="4118299"/>
            <a:ext cx="372591" cy="624890"/>
          </a:xfrm>
          <a:prstGeom prst="rect">
            <a:avLst/>
          </a:prstGeom>
        </p:spPr>
      </p:pic>
      <p:pic>
        <p:nvPicPr>
          <p:cNvPr id="34" name="Picture 33"/>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2726369" y="5277340"/>
            <a:ext cx="850539" cy="454035"/>
          </a:xfrm>
          <a:prstGeom prst="rect">
            <a:avLst/>
          </a:prstGeom>
        </p:spPr>
      </p:pic>
      <p:pic>
        <p:nvPicPr>
          <p:cNvPr id="37" name="Picture 36"/>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626072" y="5858600"/>
            <a:ext cx="958501" cy="487742"/>
          </a:xfrm>
          <a:prstGeom prst="rect">
            <a:avLst/>
          </a:prstGeom>
        </p:spPr>
      </p:pic>
    </p:spTree>
    <p:extLst>
      <p:ext uri="{BB962C8B-B14F-4D97-AF65-F5344CB8AC3E}">
        <p14:creationId xmlns:p14="http://schemas.microsoft.com/office/powerpoint/2010/main" val="199140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2113" y="679572"/>
            <a:ext cx="8761413" cy="706964"/>
          </a:xfrm>
        </p:spPr>
        <p:txBody>
          <a:bodyPr/>
          <a:lstStyle/>
          <a:p>
            <a:r>
              <a:rPr lang="en-US" dirty="0"/>
              <a:t>Actions to take during risk assessment</a:t>
            </a:r>
          </a:p>
        </p:txBody>
      </p:sp>
      <p:sp>
        <p:nvSpPr>
          <p:cNvPr id="3" name="Content Placeholder 2"/>
          <p:cNvSpPr>
            <a:spLocks noGrp="1"/>
          </p:cNvSpPr>
          <p:nvPr>
            <p:ph idx="1"/>
          </p:nvPr>
        </p:nvSpPr>
        <p:spPr>
          <a:xfrm>
            <a:off x="1235258" y="2420652"/>
            <a:ext cx="10617651" cy="3416300"/>
          </a:xfrm>
        </p:spPr>
        <p:txBody>
          <a:bodyPr>
            <a:normAutofit/>
          </a:bodyPr>
          <a:lstStyle/>
          <a:p>
            <a:r>
              <a:rPr lang="en-US" dirty="0"/>
              <a:t>Don PPE </a:t>
            </a:r>
          </a:p>
          <a:p>
            <a:endParaRPr lang="en-US" dirty="0"/>
          </a:p>
          <a:p>
            <a:r>
              <a:rPr lang="en-US" dirty="0"/>
              <a:t>Gather information (questions on risk evaluation form)</a:t>
            </a:r>
          </a:p>
          <a:p>
            <a:endParaRPr lang="en-US" dirty="0"/>
          </a:p>
          <a:p>
            <a:r>
              <a:rPr lang="en-US" dirty="0"/>
              <a:t>Take temperature using non-contact thermometer </a:t>
            </a:r>
          </a:p>
          <a:p>
            <a:pPr marL="0" indent="0">
              <a:buNone/>
            </a:pPr>
            <a:endParaRPr lang="en-US" strike="sngStrike" dirty="0"/>
          </a:p>
          <a:p>
            <a:r>
              <a:rPr lang="en-US" dirty="0"/>
              <a:t>Conduct a brief physical assessment of ill person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794623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Brief physical exam of ill person	</a:t>
            </a:r>
          </a:p>
        </p:txBody>
      </p:sp>
      <p:sp>
        <p:nvSpPr>
          <p:cNvPr id="3" name="Content Placeholder 2"/>
          <p:cNvSpPr>
            <a:spLocks noGrp="1"/>
          </p:cNvSpPr>
          <p:nvPr>
            <p:ph idx="1"/>
          </p:nvPr>
        </p:nvSpPr>
        <p:spPr>
          <a:xfrm>
            <a:off x="1002957" y="2333456"/>
            <a:ext cx="11028622" cy="3416300"/>
          </a:xfrm>
        </p:spPr>
        <p:txBody>
          <a:bodyPr>
            <a:normAutofit/>
          </a:bodyPr>
          <a:lstStyle/>
          <a:p>
            <a:r>
              <a:rPr lang="en-US" dirty="0"/>
              <a:t>Should take no more than five minutes</a:t>
            </a:r>
          </a:p>
          <a:p>
            <a:r>
              <a:rPr lang="en-US" dirty="0"/>
              <a:t>Look for </a:t>
            </a:r>
            <a:r>
              <a:rPr lang="en-US" dirty="0">
                <a:solidFill>
                  <a:schemeClr val="tx1"/>
                </a:solidFill>
              </a:rPr>
              <a:t>and continue to ask about symptoms (reported by person) or physical signs (that you can see) that could mean a disease of public health concern</a:t>
            </a:r>
          </a:p>
          <a:p>
            <a:pPr lvl="1"/>
            <a:r>
              <a:rPr lang="en-US" dirty="0"/>
              <a:t>Sensitivity to light</a:t>
            </a:r>
          </a:p>
          <a:p>
            <a:pPr lvl="1"/>
            <a:r>
              <a:rPr lang="en-US" dirty="0"/>
              <a:t>Feeling dizzy/weak</a:t>
            </a:r>
          </a:p>
          <a:p>
            <a:pPr lvl="1"/>
            <a:r>
              <a:rPr lang="en-US" dirty="0"/>
              <a:t>Feeling “queasy” with upset stomach</a:t>
            </a:r>
          </a:p>
          <a:p>
            <a:pPr lvl="1"/>
            <a:r>
              <a:rPr lang="en-US" dirty="0"/>
              <a:t>Rash</a:t>
            </a:r>
          </a:p>
          <a:p>
            <a:pPr lvl="1"/>
            <a:r>
              <a:rPr lang="en-US" dirty="0"/>
              <a:t>Profuse bleeding</a:t>
            </a:r>
          </a:p>
          <a:p>
            <a:pPr lvl="1"/>
            <a:r>
              <a:rPr lang="en-US" dirty="0"/>
              <a:t>Cough</a:t>
            </a:r>
          </a:p>
          <a:p>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grpSp>
        <p:nvGrpSpPr>
          <p:cNvPr id="5" name="Group 4"/>
          <p:cNvGrpSpPr/>
          <p:nvPr/>
        </p:nvGrpSpPr>
        <p:grpSpPr>
          <a:xfrm>
            <a:off x="2017867" y="5763157"/>
            <a:ext cx="6747375" cy="772223"/>
            <a:chOff x="2017867" y="5763157"/>
            <a:chExt cx="6747375" cy="772223"/>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017867" y="5810829"/>
              <a:ext cx="352095" cy="68074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1413" y="5925873"/>
              <a:ext cx="771877" cy="450652"/>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84741" y="5791183"/>
              <a:ext cx="785681" cy="700386"/>
            </a:xfrm>
            <a:prstGeom prst="rect">
              <a:avLst/>
            </a:prstGeom>
          </p:spPr>
        </p:pic>
        <p:grpSp>
          <p:nvGrpSpPr>
            <p:cNvPr id="9" name="Group 8"/>
            <p:cNvGrpSpPr/>
            <p:nvPr/>
          </p:nvGrpSpPr>
          <p:grpSpPr>
            <a:xfrm>
              <a:off x="4878069" y="5810829"/>
              <a:ext cx="1011190" cy="703259"/>
              <a:chOff x="10312904" y="424778"/>
              <a:chExt cx="1275907" cy="979141"/>
            </a:xfrm>
          </p:grpSpPr>
          <p:sp>
            <p:nvSpPr>
              <p:cNvPr id="13" name="Rectangle 12"/>
              <p:cNvSpPr/>
              <p:nvPr/>
            </p:nvSpPr>
            <p:spPr>
              <a:xfrm>
                <a:off x="10312904" y="424778"/>
                <a:ext cx="1275907" cy="9781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24714" y="462094"/>
                <a:ext cx="1052285" cy="941825"/>
              </a:xfrm>
              <a:prstGeom prst="rect">
                <a:avLst/>
              </a:prstGeom>
            </p:spPr>
          </p:pic>
        </p:grpSp>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370865" y="5767017"/>
              <a:ext cx="426222" cy="768363"/>
            </a:xfrm>
            <a:prstGeom prst="rect">
              <a:avLst/>
            </a:prstGeom>
          </p:spPr>
        </p:pic>
        <p:pic>
          <p:nvPicPr>
            <p:cNvPr id="11" name="Picture 10"/>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372020" y="5763157"/>
              <a:ext cx="458136" cy="768363"/>
            </a:xfrm>
            <a:prstGeom prst="rect">
              <a:avLst/>
            </a:prstGeom>
          </p:spPr>
        </p:pic>
        <p:pic>
          <p:nvPicPr>
            <p:cNvPr id="12" name="Picture 11"/>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153400" y="5775578"/>
              <a:ext cx="611842" cy="699731"/>
            </a:xfrm>
            <a:prstGeom prst="rect">
              <a:avLst/>
            </a:prstGeom>
          </p:spPr>
        </p:pic>
      </p:grpSp>
    </p:spTree>
    <p:extLst>
      <p:ext uri="{BB962C8B-B14F-4D97-AF65-F5344CB8AC3E}">
        <p14:creationId xmlns:p14="http://schemas.microsoft.com/office/powerpoint/2010/main" val="3127469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Taking a step back to our flip chart </a:t>
            </a:r>
          </a:p>
        </p:txBody>
      </p:sp>
      <p:sp>
        <p:nvSpPr>
          <p:cNvPr id="3" name="Content Placeholder 2"/>
          <p:cNvSpPr>
            <a:spLocks noGrp="1"/>
          </p:cNvSpPr>
          <p:nvPr>
            <p:ph idx="1"/>
          </p:nvPr>
        </p:nvSpPr>
        <p:spPr>
          <a:xfrm>
            <a:off x="4624755" y="2550746"/>
            <a:ext cx="6752492" cy="3416300"/>
          </a:xfrm>
        </p:spPr>
        <p:txBody>
          <a:bodyPr>
            <a:normAutofit/>
          </a:bodyPr>
          <a:lstStyle/>
          <a:p>
            <a:r>
              <a:rPr lang="en-US" sz="2400" dirty="0"/>
              <a:t>In the beginning of the lesson you answered questions:</a:t>
            </a:r>
          </a:p>
          <a:p>
            <a:pPr lvl="1"/>
            <a:r>
              <a:rPr lang="en-US" sz="2000" dirty="0"/>
              <a:t>The purpose of a risk assessment</a:t>
            </a:r>
          </a:p>
          <a:p>
            <a:pPr lvl="1"/>
            <a:r>
              <a:rPr lang="en-US" sz="2000" dirty="0"/>
              <a:t>Things you need to know before performing a risk assessment</a:t>
            </a:r>
          </a:p>
          <a:p>
            <a:r>
              <a:rPr lang="en-US" sz="2400" dirty="0"/>
              <a:t>Have any of your answers changed? </a:t>
            </a:r>
          </a:p>
          <a:p>
            <a:r>
              <a:rPr lang="en-US" sz="2400" dirty="0"/>
              <a:t>What have you learned?</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5"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953" y="2261960"/>
            <a:ext cx="2924678" cy="3416300"/>
          </a:xfrm>
          <a:prstGeom prst="rect">
            <a:avLst/>
          </a:prstGeom>
        </p:spPr>
      </p:pic>
    </p:spTree>
    <p:extLst>
      <p:ext uri="{BB962C8B-B14F-4D97-AF65-F5344CB8AC3E}">
        <p14:creationId xmlns:p14="http://schemas.microsoft.com/office/powerpoint/2010/main" val="6679064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Transition slide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sp>
        <p:nvSpPr>
          <p:cNvPr id="3" name="Content Placeholder 2"/>
          <p:cNvSpPr>
            <a:spLocks noGrp="1"/>
          </p:cNvSpPr>
          <p:nvPr>
            <p:ph idx="1"/>
          </p:nvPr>
        </p:nvSpPr>
        <p:spPr>
          <a:xfrm>
            <a:off x="1154955" y="2603500"/>
            <a:ext cx="10035784" cy="3416300"/>
          </a:xfrm>
        </p:spPr>
        <p:txBody>
          <a:bodyPr>
            <a:normAutofit/>
          </a:bodyPr>
          <a:lstStyle/>
          <a:p>
            <a:r>
              <a:rPr lang="en-US" sz="2000" dirty="0">
                <a:solidFill>
                  <a:srgbClr val="FF0000"/>
                </a:solidFill>
              </a:rPr>
              <a:t>MTP organizers may consider using a break to separate slides 1-15 (theoretical) from slides 17-18 (practical/role play)</a:t>
            </a:r>
          </a:p>
        </p:txBody>
      </p:sp>
    </p:spTree>
    <p:extLst>
      <p:ext uri="{BB962C8B-B14F-4D97-AF65-F5344CB8AC3E}">
        <p14:creationId xmlns:p14="http://schemas.microsoft.com/office/powerpoint/2010/main" val="2673330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FD46C-58E1-48CE-80DB-1EC8FD6DCA2D}"/>
              </a:ext>
            </a:extLst>
          </p:cNvPr>
          <p:cNvSpPr>
            <a:spLocks noGrp="1"/>
          </p:cNvSpPr>
          <p:nvPr>
            <p:ph type="title"/>
          </p:nvPr>
        </p:nvSpPr>
        <p:spPr/>
        <p:txBody>
          <a:bodyPr/>
          <a:lstStyle/>
          <a:p>
            <a:r>
              <a:rPr lang="en-US" dirty="0"/>
              <a:t>Visualizing the Risk Assessment Process</a:t>
            </a:r>
            <a:endParaRPr lang="en-GB" dirty="0"/>
          </a:p>
        </p:txBody>
      </p:sp>
      <p:sp>
        <p:nvSpPr>
          <p:cNvPr id="3" name="Content Placeholder 2">
            <a:extLst>
              <a:ext uri="{FF2B5EF4-FFF2-40B4-BE49-F238E27FC236}">
                <a16:creationId xmlns:a16="http://schemas.microsoft.com/office/drawing/2014/main" id="{863F3637-C7AD-48BF-9B6D-AD34DD4A1F8E}"/>
              </a:ext>
            </a:extLst>
          </p:cNvPr>
          <p:cNvSpPr>
            <a:spLocks noGrp="1"/>
          </p:cNvSpPr>
          <p:nvPr>
            <p:ph idx="1"/>
          </p:nvPr>
        </p:nvSpPr>
        <p:spPr/>
        <p:txBody>
          <a:bodyPr>
            <a:normAutofit/>
          </a:bodyPr>
          <a:lstStyle/>
          <a:p>
            <a:r>
              <a:rPr lang="en-US" dirty="0"/>
              <a:t>Observable Traveler Symptoms: (Fever, vomiting and skin rash)</a:t>
            </a:r>
          </a:p>
          <a:p>
            <a:r>
              <a:rPr lang="en-US" dirty="0"/>
              <a:t>Performing the Risk Assessment:</a:t>
            </a:r>
          </a:p>
          <a:p>
            <a:pPr lvl="1"/>
            <a:r>
              <a:rPr lang="en-US" dirty="0"/>
              <a:t>Step 1: Grab “go bag” and don ____</a:t>
            </a:r>
          </a:p>
          <a:p>
            <a:pPr lvl="1"/>
            <a:r>
              <a:rPr lang="en-US" dirty="0"/>
              <a:t>Step 2: Guide traveler to ____ location</a:t>
            </a:r>
          </a:p>
          <a:p>
            <a:pPr lvl="1"/>
            <a:r>
              <a:rPr lang="en-US" dirty="0"/>
              <a:t>Step 3: Begin physical assessment; I discover that _______</a:t>
            </a:r>
          </a:p>
          <a:p>
            <a:pPr lvl="1"/>
            <a:r>
              <a:rPr lang="en-US" dirty="0"/>
              <a:t>Step 4: Seek information via the risk assessment form; I discover that ______</a:t>
            </a:r>
          </a:p>
          <a:p>
            <a:pPr lvl="1"/>
            <a:r>
              <a:rPr lang="en-US" dirty="0"/>
              <a:t>Step 5: Use data collected to ______ (list If they are allowed to continue travel or not)</a:t>
            </a:r>
          </a:p>
        </p:txBody>
      </p:sp>
      <p:sp>
        <p:nvSpPr>
          <p:cNvPr id="4" name="Slide Number Placeholder 3">
            <a:extLst>
              <a:ext uri="{FF2B5EF4-FFF2-40B4-BE49-F238E27FC236}">
                <a16:creationId xmlns:a16="http://schemas.microsoft.com/office/drawing/2014/main" id="{8ABA423A-3C36-4E41-BDEE-2CC3E24C073A}"/>
              </a:ext>
            </a:extLst>
          </p:cNvPr>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1026" name="Picture 2" descr="Sick Traveler High Res Stock Images | Shutterstock">
            <a:extLst>
              <a:ext uri="{FF2B5EF4-FFF2-40B4-BE49-F238E27FC236}">
                <a16:creationId xmlns:a16="http://schemas.microsoft.com/office/drawing/2014/main" id="{5EA599B2-9B24-40EB-834D-582F7DC419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4400" y="1986284"/>
            <a:ext cx="3657600" cy="2622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5762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Breakout Sessions: Role Play!</a:t>
            </a:r>
          </a:p>
        </p:txBody>
      </p:sp>
      <p:sp>
        <p:nvSpPr>
          <p:cNvPr id="3" name="Content Placeholder 2"/>
          <p:cNvSpPr>
            <a:spLocks noGrp="1"/>
          </p:cNvSpPr>
          <p:nvPr>
            <p:ph idx="1"/>
          </p:nvPr>
        </p:nvSpPr>
        <p:spPr>
          <a:xfrm>
            <a:off x="404446" y="2320290"/>
            <a:ext cx="11570677" cy="4046220"/>
          </a:xfrm>
        </p:spPr>
        <p:txBody>
          <a:bodyPr>
            <a:normAutofit/>
          </a:bodyPr>
          <a:lstStyle/>
          <a:p>
            <a:r>
              <a:rPr lang="en-US" sz="2000" dirty="0"/>
              <a:t>All groups will be presented with the same illness response scenarios</a:t>
            </a:r>
          </a:p>
          <a:p>
            <a:r>
              <a:rPr lang="en-US" sz="2000" dirty="0"/>
              <a:t>You must “act out” the first part of </a:t>
            </a:r>
            <a:r>
              <a:rPr lang="en-US" sz="2000" dirty="0">
                <a:solidFill>
                  <a:schemeClr val="tx1"/>
                </a:solidFill>
              </a:rPr>
              <a:t>the ill traveler risk </a:t>
            </a:r>
            <a:r>
              <a:rPr lang="en-US" sz="2000" dirty="0"/>
              <a:t>assessment (PPE, initial actions, questions to ask, actions to perform)</a:t>
            </a:r>
          </a:p>
          <a:p>
            <a:r>
              <a:rPr lang="en-US" sz="2000" dirty="0"/>
              <a:t>Each scenario has four roles</a:t>
            </a:r>
            <a:r>
              <a:rPr lang="en-US" sz="2000" dirty="0">
                <a:solidFill>
                  <a:srgbClr val="FF0000"/>
                </a:solidFill>
              </a:rPr>
              <a:t>*</a:t>
            </a:r>
            <a:r>
              <a:rPr lang="en-US" sz="2000" dirty="0"/>
              <a:t>: an actor,  the [</a:t>
            </a:r>
            <a:r>
              <a:rPr lang="en-US" sz="2000" dirty="0">
                <a:solidFill>
                  <a:srgbClr val="FF0000"/>
                </a:solidFill>
              </a:rPr>
              <a:t>POE health agency</a:t>
            </a:r>
            <a:r>
              <a:rPr lang="en-US" sz="2000" dirty="0"/>
              <a:t>] primary responder, the [</a:t>
            </a:r>
            <a:r>
              <a:rPr lang="en-US" sz="2000" dirty="0">
                <a:solidFill>
                  <a:srgbClr val="FF0000"/>
                </a:solidFill>
              </a:rPr>
              <a:t>POE health agency</a:t>
            </a:r>
            <a:r>
              <a:rPr lang="en-US" sz="2000" dirty="0"/>
              <a:t>] secondary responder (who takes notes), and two observers </a:t>
            </a:r>
          </a:p>
          <a:p>
            <a:r>
              <a:rPr lang="en-US" sz="2000" b="1" dirty="0"/>
              <a:t>Facilitators will then pause the scenario when you reach a decision-making point.</a:t>
            </a:r>
          </a:p>
          <a:p>
            <a:r>
              <a:rPr lang="en-US" sz="2000" dirty="0"/>
              <a:t>Each group will debrief about their experience</a:t>
            </a:r>
          </a:p>
          <a:p>
            <a:r>
              <a:rPr lang="en-US" sz="2000" dirty="0"/>
              <a:t>We’ll then do this again with 2 additional scenarios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19</a:t>
            </a:fld>
            <a:endParaRPr lang="en-US" dirty="0"/>
          </a:p>
        </p:txBody>
      </p:sp>
      <p:sp>
        <p:nvSpPr>
          <p:cNvPr id="5" name="TextBox 4"/>
          <p:cNvSpPr txBox="1"/>
          <p:nvPr/>
        </p:nvSpPr>
        <p:spPr>
          <a:xfrm>
            <a:off x="685800" y="6366510"/>
            <a:ext cx="10641330" cy="338554"/>
          </a:xfrm>
          <a:prstGeom prst="rect">
            <a:avLst/>
          </a:prstGeom>
          <a:noFill/>
        </p:spPr>
        <p:txBody>
          <a:bodyPr wrap="square" rtlCol="0">
            <a:spAutoFit/>
          </a:bodyPr>
          <a:lstStyle/>
          <a:p>
            <a:r>
              <a:rPr lang="en-US" sz="1600" dirty="0">
                <a:solidFill>
                  <a:srgbClr val="FF0000"/>
                </a:solidFill>
              </a:rPr>
              <a:t>*The roles within each group assume that each group has 5 participants. Adjust numbers accordingly.</a:t>
            </a:r>
            <a:r>
              <a:rPr lang="en-US" sz="1600" dirty="0"/>
              <a:t> </a:t>
            </a:r>
          </a:p>
        </p:txBody>
      </p:sp>
    </p:spTree>
    <p:extLst>
      <p:ext uri="{BB962C8B-B14F-4D97-AF65-F5344CB8AC3E}">
        <p14:creationId xmlns:p14="http://schemas.microsoft.com/office/powerpoint/2010/main" val="1007854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start….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22390" y="2490560"/>
            <a:ext cx="2610309" cy="3416300"/>
          </a:xfrm>
        </p:spPr>
      </p:pic>
    </p:spTree>
    <p:extLst>
      <p:ext uri="{BB962C8B-B14F-4D97-AF65-F5344CB8AC3E}">
        <p14:creationId xmlns:p14="http://schemas.microsoft.com/office/powerpoint/2010/main" val="4096021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Next?</a:t>
            </a:r>
          </a:p>
        </p:txBody>
      </p:sp>
      <p:sp>
        <p:nvSpPr>
          <p:cNvPr id="3" name="Content Placeholder 2"/>
          <p:cNvSpPr>
            <a:spLocks noGrp="1"/>
          </p:cNvSpPr>
          <p:nvPr>
            <p:ph idx="1"/>
          </p:nvPr>
        </p:nvSpPr>
        <p:spPr>
          <a:xfrm>
            <a:off x="1154955" y="2603500"/>
            <a:ext cx="9800260" cy="3416300"/>
          </a:xfrm>
        </p:spPr>
        <p:txBody>
          <a:bodyPr>
            <a:normAutofit/>
          </a:bodyPr>
          <a:lstStyle/>
          <a:p>
            <a:r>
              <a:rPr lang="en-US" sz="2800" dirty="0"/>
              <a:t>Part II of this presentation will cover </a:t>
            </a:r>
          </a:p>
          <a:p>
            <a:pPr lvl="1"/>
            <a:r>
              <a:rPr lang="en-US" sz="2400" dirty="0">
                <a:solidFill>
                  <a:schemeClr val="tx1"/>
                </a:solidFill>
              </a:rPr>
              <a:t>Suspected clinical </a:t>
            </a:r>
            <a:r>
              <a:rPr lang="en-US" sz="2400" dirty="0"/>
              <a:t>diagnoses</a:t>
            </a:r>
          </a:p>
          <a:p>
            <a:pPr lvl="1"/>
            <a:r>
              <a:rPr lang="en-US" sz="2400" dirty="0"/>
              <a:t>Decision-making process of whether to refer someone to healthcare facility or allow them to continue traveling</a:t>
            </a:r>
          </a:p>
          <a:p>
            <a:pPr lvl="1"/>
            <a:r>
              <a:rPr lang="en-US" sz="2400" dirty="0"/>
              <a:t>How to refer ill traveler to healthcare facility </a:t>
            </a:r>
          </a:p>
          <a:p>
            <a:pPr lvl="1"/>
            <a:r>
              <a:rPr lang="en-US" sz="2400" dirty="0"/>
              <a:t>Follow up steps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2531130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1154954" y="2603500"/>
            <a:ext cx="10332195" cy="3416300"/>
          </a:xfrm>
        </p:spPr>
        <p:txBody>
          <a:bodyPr>
            <a:noAutofit/>
          </a:bodyPr>
          <a:lstStyle/>
          <a:p>
            <a:r>
              <a:rPr lang="en-US" sz="2000" dirty="0"/>
              <a:t>Learn the purpose of a risk assessment</a:t>
            </a:r>
          </a:p>
          <a:p>
            <a:r>
              <a:rPr lang="en-US" sz="2000" dirty="0"/>
              <a:t>Discuss how [</a:t>
            </a:r>
            <a:r>
              <a:rPr lang="en-US" sz="2000" dirty="0">
                <a:solidFill>
                  <a:srgbClr val="FF0000"/>
                </a:solidFill>
              </a:rPr>
              <a:t>POE health agency</a:t>
            </a:r>
            <a:r>
              <a:rPr lang="en-US" sz="2000" dirty="0"/>
              <a:t>] receives notifications of ill travelers at a POE</a:t>
            </a:r>
          </a:p>
          <a:p>
            <a:r>
              <a:rPr lang="en-US" sz="2000" dirty="0"/>
              <a:t>Determine safe locations to conduct an ill traveler risk assessment</a:t>
            </a:r>
          </a:p>
          <a:p>
            <a:r>
              <a:rPr lang="en-US" sz="2000" dirty="0"/>
              <a:t>Explain the materials and equipment needed for an ill traveler risk assessment</a:t>
            </a:r>
          </a:p>
          <a:p>
            <a:r>
              <a:rPr lang="en-US" sz="2000" dirty="0"/>
              <a:t>List the questions to ask during an ill traveler risk assessment</a:t>
            </a:r>
          </a:p>
          <a:p>
            <a:r>
              <a:rPr lang="en-US" sz="2000" dirty="0"/>
              <a:t>Discuss and conduct the actions necessary during an ill traveler risk assessment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4120370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assessment objective(s)</a:t>
            </a:r>
          </a:p>
        </p:txBody>
      </p:sp>
      <p:sp>
        <p:nvSpPr>
          <p:cNvPr id="3" name="Content Placeholder 2"/>
          <p:cNvSpPr>
            <a:spLocks noGrp="1"/>
          </p:cNvSpPr>
          <p:nvPr>
            <p:ph idx="1"/>
          </p:nvPr>
        </p:nvSpPr>
        <p:spPr>
          <a:xfrm>
            <a:off x="5804073" y="2515365"/>
            <a:ext cx="5256862" cy="3416300"/>
          </a:xfrm>
        </p:spPr>
        <p:txBody>
          <a:bodyPr/>
          <a:lstStyle/>
          <a:p>
            <a:r>
              <a:rPr lang="en-US" dirty="0"/>
              <a:t>To determine whether a traveler</a:t>
            </a:r>
            <a:r>
              <a:rPr lang="en-US" dirty="0">
                <a:solidFill>
                  <a:srgbClr val="00B050"/>
                </a:solidFill>
              </a:rPr>
              <a:t> </a:t>
            </a:r>
            <a:r>
              <a:rPr lang="en-US" dirty="0"/>
              <a:t>presents a risk of spreading infection and to try to prevent further spread at a POE and in the community</a:t>
            </a:r>
          </a:p>
          <a:p>
            <a:r>
              <a:rPr lang="en-US" dirty="0"/>
              <a:t>To provide immediate care, as available, to the person and refer them to a healthcare facility if needed</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578" y="2603500"/>
            <a:ext cx="4313563" cy="2875709"/>
          </a:xfrm>
          <a:prstGeom prst="rect">
            <a:avLst/>
          </a:prstGeom>
        </p:spPr>
      </p:pic>
      <p:sp>
        <p:nvSpPr>
          <p:cNvPr id="7" name="TextBox 6"/>
          <p:cNvSpPr txBox="1"/>
          <p:nvPr/>
        </p:nvSpPr>
        <p:spPr>
          <a:xfrm>
            <a:off x="608578" y="5479209"/>
            <a:ext cx="3925221" cy="923330"/>
          </a:xfrm>
          <a:prstGeom prst="rect">
            <a:avLst/>
          </a:prstGeom>
          <a:noFill/>
        </p:spPr>
        <p:txBody>
          <a:bodyPr wrap="square" rtlCol="0">
            <a:spAutoFit/>
          </a:bodyPr>
          <a:lstStyle/>
          <a:p>
            <a:pPr algn="ctr"/>
            <a:r>
              <a:rPr lang="en-US" dirty="0">
                <a:solidFill>
                  <a:srgbClr val="FF0000"/>
                </a:solidFill>
              </a:rPr>
              <a:t>Example photo; update with country-specific photo (Photo credit: Kenta Ishii, CDC)</a:t>
            </a:r>
          </a:p>
        </p:txBody>
      </p:sp>
    </p:spTree>
    <p:extLst>
      <p:ext uri="{BB962C8B-B14F-4D97-AF65-F5344CB8AC3E}">
        <p14:creationId xmlns:p14="http://schemas.microsoft.com/office/powerpoint/2010/main" val="2034563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 you recall….</a:t>
            </a:r>
          </a:p>
        </p:txBody>
      </p:sp>
      <p:sp>
        <p:nvSpPr>
          <p:cNvPr id="3" name="Content Placeholder 2"/>
          <p:cNvSpPr>
            <a:spLocks noGrp="1"/>
          </p:cNvSpPr>
          <p:nvPr>
            <p:ph idx="1"/>
          </p:nvPr>
        </p:nvSpPr>
        <p:spPr/>
        <p:txBody>
          <a:bodyPr/>
          <a:lstStyle/>
          <a:p>
            <a:r>
              <a:rPr lang="en-US" dirty="0"/>
              <a:t>A memorable ill traveler risk assessment?</a:t>
            </a:r>
          </a:p>
          <a:p>
            <a:endParaRPr lang="en-US" dirty="0"/>
          </a:p>
          <a:p>
            <a:r>
              <a:rPr lang="en-US" dirty="0"/>
              <a:t>What was the story? </a:t>
            </a:r>
          </a:p>
          <a:p>
            <a:pPr lvl="1"/>
            <a:r>
              <a:rPr lang="en-US" dirty="0"/>
              <a:t>How did you receive the notification?</a:t>
            </a:r>
          </a:p>
          <a:p>
            <a:pPr lvl="1"/>
            <a:r>
              <a:rPr lang="en-US" dirty="0"/>
              <a:t>What were the elements of the risk assessment process?</a:t>
            </a:r>
          </a:p>
          <a:p>
            <a:pPr lvl="1"/>
            <a:r>
              <a:rPr lang="en-US" dirty="0"/>
              <a:t>What was the result?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581861" y="2701088"/>
            <a:ext cx="2343477" cy="2842462"/>
          </a:xfrm>
          <a:prstGeom prst="rect">
            <a:avLst/>
          </a:prstGeom>
        </p:spPr>
      </p:pic>
    </p:spTree>
    <p:extLst>
      <p:ext uri="{BB962C8B-B14F-4D97-AF65-F5344CB8AC3E}">
        <p14:creationId xmlns:p14="http://schemas.microsoft.com/office/powerpoint/2010/main" val="2766129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 traveler notifications</a:t>
            </a:r>
          </a:p>
        </p:txBody>
      </p:sp>
      <p:sp>
        <p:nvSpPr>
          <p:cNvPr id="3" name="Content Placeholder 2"/>
          <p:cNvSpPr>
            <a:spLocks noGrp="1"/>
          </p:cNvSpPr>
          <p:nvPr>
            <p:ph idx="1"/>
          </p:nvPr>
        </p:nvSpPr>
        <p:spPr>
          <a:xfrm>
            <a:off x="569167" y="2503486"/>
            <a:ext cx="7109589" cy="3954463"/>
          </a:xfrm>
        </p:spPr>
        <p:txBody>
          <a:bodyPr>
            <a:normAutofit/>
          </a:bodyPr>
          <a:lstStyle/>
          <a:p>
            <a:r>
              <a:rPr lang="en-US" sz="2000" dirty="0"/>
              <a:t>Can be from a variety of sources:</a:t>
            </a:r>
          </a:p>
          <a:p>
            <a:pPr lvl="1"/>
            <a:r>
              <a:rPr lang="en-US" sz="1800" dirty="0"/>
              <a:t>You [</a:t>
            </a:r>
            <a:r>
              <a:rPr lang="en-US" sz="1800" dirty="0">
                <a:solidFill>
                  <a:srgbClr val="FF0000"/>
                </a:solidFill>
              </a:rPr>
              <a:t>POE health agency</a:t>
            </a:r>
            <a:r>
              <a:rPr lang="en-US" sz="1800" dirty="0"/>
              <a:t>] identify it</a:t>
            </a:r>
          </a:p>
          <a:p>
            <a:pPr lvl="1"/>
            <a:r>
              <a:rPr lang="en-US" sz="1800" dirty="0"/>
              <a:t>From an incoming conveyance</a:t>
            </a:r>
          </a:p>
          <a:p>
            <a:pPr lvl="1"/>
            <a:r>
              <a:rPr lang="en-US" sz="1800" dirty="0"/>
              <a:t>From other POE partners</a:t>
            </a:r>
          </a:p>
          <a:p>
            <a:pPr lvl="2"/>
            <a:r>
              <a:rPr lang="en-US" sz="1600" dirty="0"/>
              <a:t>Customs/immigration</a:t>
            </a:r>
          </a:p>
          <a:p>
            <a:pPr lvl="2"/>
            <a:r>
              <a:rPr lang="en-US" sz="1600" dirty="0"/>
              <a:t>Police/security</a:t>
            </a:r>
          </a:p>
          <a:p>
            <a:pPr lvl="2"/>
            <a:r>
              <a:rPr lang="en-US" sz="1600" dirty="0"/>
              <a:t>Airline/ship agents</a:t>
            </a:r>
          </a:p>
          <a:p>
            <a:pPr lvl="2"/>
            <a:r>
              <a:rPr lang="en-US" sz="1600" dirty="0"/>
              <a:t>Others?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56837" y="2354896"/>
            <a:ext cx="3233902" cy="177675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6837" y="4235174"/>
            <a:ext cx="3165316" cy="1788883"/>
          </a:xfrm>
          <a:prstGeom prst="rect">
            <a:avLst/>
          </a:prstGeom>
        </p:spPr>
      </p:pic>
      <p:sp>
        <p:nvSpPr>
          <p:cNvPr id="8" name="TextBox 7"/>
          <p:cNvSpPr txBox="1"/>
          <p:nvPr/>
        </p:nvSpPr>
        <p:spPr>
          <a:xfrm>
            <a:off x="7576884" y="5996284"/>
            <a:ext cx="3925221" cy="646331"/>
          </a:xfrm>
          <a:prstGeom prst="rect">
            <a:avLst/>
          </a:prstGeom>
          <a:noFill/>
        </p:spPr>
        <p:txBody>
          <a:bodyPr wrap="square" rtlCol="0">
            <a:spAutoFit/>
          </a:bodyPr>
          <a:lstStyle/>
          <a:p>
            <a:pPr algn="ctr"/>
            <a:r>
              <a:rPr lang="en-US" dirty="0">
                <a:solidFill>
                  <a:srgbClr val="FF0000"/>
                </a:solidFill>
              </a:rPr>
              <a:t>Example photos; update with country-specific photos</a:t>
            </a:r>
          </a:p>
        </p:txBody>
      </p:sp>
    </p:spTree>
    <p:extLst>
      <p:ext uri="{BB962C8B-B14F-4D97-AF65-F5344CB8AC3E}">
        <p14:creationId xmlns:p14="http://schemas.microsoft.com/office/powerpoint/2010/main" val="2569913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630" y="994096"/>
            <a:ext cx="9975009" cy="706964"/>
          </a:xfrm>
        </p:spPr>
        <p:txBody>
          <a:bodyPr/>
          <a:lstStyle/>
          <a:p>
            <a:r>
              <a:rPr lang="en-US" dirty="0"/>
              <a:t>Reference SOP: How to detect and notify [</a:t>
            </a:r>
            <a:r>
              <a:rPr lang="en-US" dirty="0">
                <a:solidFill>
                  <a:srgbClr val="FF0000"/>
                </a:solidFill>
              </a:rPr>
              <a:t>POE health agency</a:t>
            </a:r>
            <a:r>
              <a:rPr lang="en-US"/>
              <a:t>] of </a:t>
            </a:r>
            <a:r>
              <a:rPr lang="en-US" dirty="0"/>
              <a:t>ill travelers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0141" y="1940243"/>
            <a:ext cx="4923456" cy="4757737"/>
          </a:xfrm>
          <a:prstGeom prst="rect">
            <a:avLst/>
          </a:prstGeom>
        </p:spPr>
      </p:pic>
      <p:sp>
        <p:nvSpPr>
          <p:cNvPr id="7" name="Content Placeholder 2"/>
          <p:cNvSpPr>
            <a:spLocks noGrp="1"/>
          </p:cNvSpPr>
          <p:nvPr>
            <p:ph idx="1"/>
          </p:nvPr>
        </p:nvSpPr>
        <p:spPr>
          <a:xfrm>
            <a:off x="569168" y="2503486"/>
            <a:ext cx="5865922" cy="3954463"/>
          </a:xfrm>
        </p:spPr>
        <p:txBody>
          <a:bodyPr>
            <a:normAutofit/>
          </a:bodyPr>
          <a:lstStyle/>
          <a:p>
            <a:r>
              <a:rPr lang="en-US" sz="2400" dirty="0"/>
              <a:t>Audience for this SOP is non-health workers</a:t>
            </a:r>
          </a:p>
          <a:p>
            <a:r>
              <a:rPr lang="en-US" sz="2400" dirty="0"/>
              <a:t>These partners should be trained to notify you if someone is ill</a:t>
            </a:r>
          </a:p>
        </p:txBody>
      </p:sp>
    </p:spTree>
    <p:extLst>
      <p:ext uri="{BB962C8B-B14F-4D97-AF65-F5344CB8AC3E}">
        <p14:creationId xmlns:p14="http://schemas.microsoft.com/office/powerpoint/2010/main" val="4006334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Location of risk assessment</a:t>
            </a:r>
          </a:p>
        </p:txBody>
      </p:sp>
      <p:sp>
        <p:nvSpPr>
          <p:cNvPr id="3" name="Content Placeholder 2"/>
          <p:cNvSpPr>
            <a:spLocks noGrp="1"/>
          </p:cNvSpPr>
          <p:nvPr>
            <p:ph idx="1"/>
          </p:nvPr>
        </p:nvSpPr>
        <p:spPr>
          <a:xfrm>
            <a:off x="2884771" y="2412335"/>
            <a:ext cx="6098808" cy="4445665"/>
          </a:xfrm>
        </p:spPr>
        <p:txBody>
          <a:bodyPr>
            <a:normAutofit fontScale="92500"/>
          </a:bodyPr>
          <a:lstStyle/>
          <a:p>
            <a:r>
              <a:rPr lang="en-US" sz="2000" dirty="0"/>
              <a:t>Various places, depending on primary vs. secondary assessments</a:t>
            </a:r>
          </a:p>
          <a:p>
            <a:r>
              <a:rPr lang="en-US" sz="2000" dirty="0"/>
              <a:t>Primary assessments can be anywhere at the POE</a:t>
            </a:r>
          </a:p>
          <a:p>
            <a:pPr lvl="1"/>
            <a:r>
              <a:rPr lang="en-US" sz="1800" dirty="0"/>
              <a:t>On an plane, ship, or bus</a:t>
            </a:r>
          </a:p>
          <a:p>
            <a:pPr lvl="1"/>
            <a:r>
              <a:rPr lang="en-US" sz="1800" dirty="0"/>
              <a:t>Usually have 5 minutes or less to assess situation</a:t>
            </a:r>
          </a:p>
          <a:p>
            <a:r>
              <a:rPr lang="en-US" sz="2000" dirty="0"/>
              <a:t>Secondary assessments are generally in a secondary screening area or clinic </a:t>
            </a:r>
          </a:p>
          <a:p>
            <a:pPr lvl="1"/>
            <a:r>
              <a:rPr lang="en-US" sz="1800" dirty="0"/>
              <a:t>More equipment accessible</a:t>
            </a:r>
          </a:p>
          <a:p>
            <a:pPr lvl="1"/>
            <a:r>
              <a:rPr lang="en-US" sz="1800" dirty="0"/>
              <a:t>More time to conduct assessment</a:t>
            </a:r>
          </a:p>
          <a:p>
            <a:pPr lvl="1"/>
            <a:r>
              <a:rPr lang="en-US" sz="1800" dirty="0"/>
              <a:t>More privacy</a:t>
            </a:r>
          </a:p>
          <a:p>
            <a:pPr lvl="1"/>
            <a:r>
              <a:rPr lang="en-US" sz="1800" dirty="0"/>
              <a:t>Still should be brief </a:t>
            </a:r>
          </a:p>
          <a:p>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400000">
            <a:off x="51776" y="2872016"/>
            <a:ext cx="3035685" cy="199423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83579" y="2571414"/>
            <a:ext cx="2983832" cy="2237874"/>
          </a:xfrm>
          <a:prstGeom prst="rect">
            <a:avLst/>
          </a:prstGeom>
        </p:spPr>
      </p:pic>
      <p:sp>
        <p:nvSpPr>
          <p:cNvPr id="10" name="TextBox 9"/>
          <p:cNvSpPr txBox="1"/>
          <p:nvPr/>
        </p:nvSpPr>
        <p:spPr>
          <a:xfrm>
            <a:off x="48508" y="5401852"/>
            <a:ext cx="3106172" cy="1077218"/>
          </a:xfrm>
          <a:prstGeom prst="rect">
            <a:avLst/>
          </a:prstGeom>
          <a:noFill/>
        </p:spPr>
        <p:txBody>
          <a:bodyPr wrap="square" rtlCol="0">
            <a:spAutoFit/>
          </a:bodyPr>
          <a:lstStyle/>
          <a:p>
            <a:pPr algn="ctr"/>
            <a:r>
              <a:rPr lang="en-US" sz="1600" dirty="0">
                <a:solidFill>
                  <a:srgbClr val="FF0000"/>
                </a:solidFill>
              </a:rPr>
              <a:t>Example photo; update with country-specific photo </a:t>
            </a:r>
          </a:p>
          <a:p>
            <a:pPr algn="ctr"/>
            <a:r>
              <a:rPr lang="en-US" sz="1600" dirty="0">
                <a:solidFill>
                  <a:srgbClr val="FF0000"/>
                </a:solidFill>
              </a:rPr>
              <a:t>(Photo credit: Kim Singler, CDC)</a:t>
            </a:r>
          </a:p>
        </p:txBody>
      </p:sp>
      <p:sp>
        <p:nvSpPr>
          <p:cNvPr id="11" name="TextBox 10"/>
          <p:cNvSpPr txBox="1"/>
          <p:nvPr/>
        </p:nvSpPr>
        <p:spPr>
          <a:xfrm>
            <a:off x="8935452" y="4848367"/>
            <a:ext cx="3106172" cy="1077218"/>
          </a:xfrm>
          <a:prstGeom prst="rect">
            <a:avLst/>
          </a:prstGeom>
          <a:noFill/>
        </p:spPr>
        <p:txBody>
          <a:bodyPr wrap="square" rtlCol="0">
            <a:spAutoFit/>
          </a:bodyPr>
          <a:lstStyle/>
          <a:p>
            <a:pPr algn="ctr"/>
            <a:r>
              <a:rPr lang="en-US" sz="1600" dirty="0">
                <a:solidFill>
                  <a:srgbClr val="FF0000"/>
                </a:solidFill>
              </a:rPr>
              <a:t>Example photo; update with country-specific photo </a:t>
            </a:r>
          </a:p>
          <a:p>
            <a:pPr algn="ctr"/>
            <a:r>
              <a:rPr lang="en-US" sz="1600" dirty="0">
                <a:solidFill>
                  <a:srgbClr val="FF0000"/>
                </a:solidFill>
              </a:rPr>
              <a:t>(Photo credit: Kim Singler, CDC)</a:t>
            </a:r>
          </a:p>
        </p:txBody>
      </p:sp>
    </p:spTree>
    <p:extLst>
      <p:ext uri="{BB962C8B-B14F-4D97-AF65-F5344CB8AC3E}">
        <p14:creationId xmlns:p14="http://schemas.microsoft.com/office/powerpoint/2010/main" val="1498098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items would you place in a “go bag” for responses?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31252" y="2603500"/>
            <a:ext cx="2610309" cy="3416300"/>
          </a:xfrm>
        </p:spPr>
      </p:pic>
    </p:spTree>
    <p:extLst>
      <p:ext uri="{BB962C8B-B14F-4D97-AF65-F5344CB8AC3E}">
        <p14:creationId xmlns:p14="http://schemas.microsoft.com/office/powerpoint/2010/main" val="37310105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6FA4F1308B5B45B936C6E66B62D5E7" ma:contentTypeVersion="6" ma:contentTypeDescription="Create a new document." ma:contentTypeScope="" ma:versionID="bd7aee24ec6336b997b14164699ae494">
  <xsd:schema xmlns:xsd="http://www.w3.org/2001/XMLSchema" xmlns:xs="http://www.w3.org/2001/XMLSchema" xmlns:p="http://schemas.microsoft.com/office/2006/metadata/properties" xmlns:ns3="6c856932-3451-421d-8b14-12fa4604922c" targetNamespace="http://schemas.microsoft.com/office/2006/metadata/properties" ma:root="true" ma:fieldsID="2cd2b368bdac3ce080e74f07113a87b9" ns3:_="">
    <xsd:import namespace="6c856932-3451-421d-8b14-12fa4604922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c856932-3451-421d-8b14-12fa4604922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0217C7B-DD46-48E2-A41D-7B6FF4D538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c856932-3451-421d-8b14-12fa460492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D3C80A6-23D4-429B-AF98-F8DBCF811718}">
  <ds:schemaRefs>
    <ds:schemaRef ds:uri="http://schemas.microsoft.com/sharepoint/v3/contenttype/forms"/>
  </ds:schemaRefs>
</ds:datastoreItem>
</file>

<file path=customXml/itemProps3.xml><?xml version="1.0" encoding="utf-8"?>
<ds:datastoreItem xmlns:ds="http://schemas.openxmlformats.org/officeDocument/2006/customXml" ds:itemID="{03C6F26C-2BEC-48C2-976B-9043E03697AF}">
  <ds:schemaRefs>
    <ds:schemaRef ds:uri="http://www.w3.org/XML/1998/namespace"/>
    <ds:schemaRef ds:uri="http://purl.org/dc/elements/1.1/"/>
    <ds:schemaRef ds:uri="6c856932-3451-421d-8b14-12fa4604922c"/>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Ion Boardroom</Template>
  <TotalTime>2605</TotalTime>
  <Words>3499</Words>
  <Application>Microsoft Office PowerPoint</Application>
  <PresentationFormat>Widescreen</PresentationFormat>
  <Paragraphs>270</Paragraphs>
  <Slides>20</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Century Gothic</vt:lpstr>
      <vt:lpstr>Wingdings 3</vt:lpstr>
      <vt:lpstr>Ion Boardroom</vt:lpstr>
      <vt:lpstr>Conducting an Ill Traveler Risk Assessment – Part I</vt:lpstr>
      <vt:lpstr>To start….</vt:lpstr>
      <vt:lpstr>Learning Objectives</vt:lpstr>
      <vt:lpstr>Risk assessment objective(s)</vt:lpstr>
      <vt:lpstr>Can you recall….</vt:lpstr>
      <vt:lpstr>Ill traveler notifications</vt:lpstr>
      <vt:lpstr>Reference SOP: How to detect and notify [POE health agency] of ill travelers</vt:lpstr>
      <vt:lpstr>Location of risk assessment</vt:lpstr>
      <vt:lpstr>What items would you place in a “go bag” for responses?</vt:lpstr>
      <vt:lpstr>Materials for ill person risk assessment</vt:lpstr>
      <vt:lpstr>PPE for risk assessments: A review</vt:lpstr>
      <vt:lpstr>Questions to ask during ill traveler risk assessment</vt:lpstr>
      <vt:lpstr>Use the risk assessment form to guide you</vt:lpstr>
      <vt:lpstr>Actions to take during risk assessment</vt:lpstr>
      <vt:lpstr>Brief physical exam of ill person </vt:lpstr>
      <vt:lpstr>Taking a step back to our flip chart </vt:lpstr>
      <vt:lpstr>Transition slide</vt:lpstr>
      <vt:lpstr>Visualizing the Risk Assessment Process</vt:lpstr>
      <vt:lpstr>Group Breakout Sessions: Role Play!</vt:lpstr>
      <vt:lpstr>What’s Next?</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159</cp:revision>
  <dcterms:created xsi:type="dcterms:W3CDTF">2018-05-15T08:59:29Z</dcterms:created>
  <dcterms:modified xsi:type="dcterms:W3CDTF">2021-04-26T20:38:29Z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0x010100126FA4F1308B5B45B936C6E66B62D5E7</vt:lpwstr>
  </property>
  <property fmtid="{D5CDD505-2E9C-101B-9397-08002B2CF9AE}" pid="3" name="MSIP_Label_7b94a7b8-f06c-4dfe-bdcc-9b548fd58c31_Enabled">
    <vt:lpwstr>true</vt:lpwstr>
  </property>
  <property fmtid="{D5CDD505-2E9C-101B-9397-08002B2CF9AE}" pid="4" name="MSIP_Label_7b94a7b8-f06c-4dfe-bdcc-9b548fd58c31_SetDate">
    <vt:lpwstr>2021-04-26T20:35:14Z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6ccafe26-16d9-4129-9889-ab77f7f785d3</vt:lpwstr>
  </property>
  <property fmtid="{D5CDD505-2E9C-101B-9397-08002B2CF9AE}" pid="9" name="MSIP_Label_7b94a7b8-f06c-4dfe-bdcc-9b548fd58c31_ContentBits">
    <vt:lpwstr>0</vt:lpwstr>
  </property>
</Properties>
</file>